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320" r:id="rId5"/>
    <p:sldId id="296" r:id="rId6"/>
    <p:sldId id="307" r:id="rId7"/>
    <p:sldId id="322" r:id="rId8"/>
    <p:sldId id="323" r:id="rId9"/>
    <p:sldId id="324" r:id="rId10"/>
    <p:sldId id="325" r:id="rId11"/>
    <p:sldId id="334" r:id="rId12"/>
    <p:sldId id="326" r:id="rId13"/>
    <p:sldId id="328" r:id="rId14"/>
    <p:sldId id="329" r:id="rId15"/>
    <p:sldId id="330" r:id="rId16"/>
    <p:sldId id="331" r:id="rId17"/>
  </p:sldIdLst>
  <p:sldSz cx="12192000" cy="6858000"/>
  <p:notesSz cx="6858000" cy="9144000"/>
  <p:embeddedFontLst>
    <p:embeddedFont>
      <p:font typeface="Georgia Pro Light" panose="020F0502020204030204" pitchFamily="18" charset="0"/>
      <p:regular r:id="rId19"/>
      <p:italic r:id="rId20"/>
    </p:embeddedFont>
    <p:embeddedFont>
      <p:font typeface="Lora" panose="020F0502020204030204" pitchFamily="2" charset="0"/>
      <p:regular r:id="rId21"/>
      <p:bold r:id="rId22"/>
    </p:embeddedFont>
    <p:embeddedFont>
      <p:font typeface="Montserrat SemiBold" panose="020F0502020204030204" pitchFamily="2" charset="0"/>
      <p:bold r:id="rId23"/>
    </p:embeddedFont>
    <p:embeddedFont>
      <p:font typeface="Montserrat Ultra-Bold" panose="020B0604020202020204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7" autoAdjust="0"/>
    <p:restoredTop sz="94626" autoAdjust="0"/>
  </p:normalViewPr>
  <p:slideViewPr>
    <p:cSldViewPr>
      <p:cViewPr varScale="1">
        <p:scale>
          <a:sx n="51" d="100"/>
          <a:sy n="51" d="100"/>
        </p:scale>
        <p:origin x="1216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LA\Confirmatory%20Survey\List%20of%20CLF%20%20communities%20with%20deeds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 of CLF  communities with deeds (1).xlsx]Sheet3!PivotTable4</c:name>
    <c:fmtId val="-1"/>
  </c:pivotSource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1"/>
              <c:layout>
                <c:manualLayout>
                  <c:x val="-1.2820512820515199E-3"/>
                  <c:y val="-3.26397807483378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64-455B-B238-6E2F280A8A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Sheet3!$A$2:$A$16</c:f>
              <c:strCache>
                <c:ptCount val="14"/>
                <c:pt idx="0">
                  <c:v>Bomi</c:v>
                </c:pt>
                <c:pt idx="1">
                  <c:v>Bong</c:v>
                </c:pt>
                <c:pt idx="2">
                  <c:v>Bong </c:v>
                </c:pt>
                <c:pt idx="3">
                  <c:v>Grand Bassa</c:v>
                </c:pt>
                <c:pt idx="4">
                  <c:v>Grand Cape Mount</c:v>
                </c:pt>
                <c:pt idx="5">
                  <c:v>Grand Gedeh</c:v>
                </c:pt>
                <c:pt idx="6">
                  <c:v>Lofa</c:v>
                </c:pt>
                <c:pt idx="7">
                  <c:v>Margibi</c:v>
                </c:pt>
                <c:pt idx="8">
                  <c:v>Maryland</c:v>
                </c:pt>
                <c:pt idx="9">
                  <c:v>Nimba</c:v>
                </c:pt>
                <c:pt idx="10">
                  <c:v>River Gee</c:v>
                </c:pt>
                <c:pt idx="11">
                  <c:v>Rivercess</c:v>
                </c:pt>
                <c:pt idx="12">
                  <c:v>Sinoe</c:v>
                </c:pt>
                <c:pt idx="13">
                  <c:v>Sinoe </c:v>
                </c:pt>
              </c:strCache>
            </c:strRef>
          </c:cat>
          <c:val>
            <c:numRef>
              <c:f>Sheet3!$B$2:$B$16</c:f>
              <c:numCache>
                <c:formatCode>General</c:formatCode>
                <c:ptCount val="14"/>
                <c:pt idx="0">
                  <c:v>58168.65</c:v>
                </c:pt>
                <c:pt idx="1">
                  <c:v>24827.08</c:v>
                </c:pt>
                <c:pt idx="2">
                  <c:v>60085.23</c:v>
                </c:pt>
                <c:pt idx="3">
                  <c:v>48488.88</c:v>
                </c:pt>
                <c:pt idx="4">
                  <c:v>275719.69</c:v>
                </c:pt>
                <c:pt idx="5">
                  <c:v>31230.93</c:v>
                </c:pt>
                <c:pt idx="6">
                  <c:v>210713.44200000001</c:v>
                </c:pt>
                <c:pt idx="7">
                  <c:v>15922.7</c:v>
                </c:pt>
                <c:pt idx="8">
                  <c:v>25523.91</c:v>
                </c:pt>
                <c:pt idx="9">
                  <c:v>317432.04021587601</c:v>
                </c:pt>
                <c:pt idx="10">
                  <c:v>13557.39</c:v>
                </c:pt>
                <c:pt idx="11">
                  <c:v>594403.44299999997</c:v>
                </c:pt>
                <c:pt idx="12">
                  <c:v>26618.45</c:v>
                </c:pt>
                <c:pt idx="13">
                  <c:v>3454.26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64-455B-B238-6E2F280A8A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87186719"/>
        <c:axId val="1787139199"/>
      </c:barChart>
      <c:catAx>
        <c:axId val="1787186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7139199"/>
        <c:crosses val="autoZero"/>
        <c:auto val="1"/>
        <c:lblAlgn val="ctr"/>
        <c:lblOffset val="100"/>
        <c:noMultiLvlLbl val="0"/>
      </c:catAx>
      <c:valAx>
        <c:axId val="17871391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7186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21f9559b-bb0a-4db9-b09f-d1d66c64ddb6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A1D07-B6F4-4D5A-88EA-42DF3B0B1892}" type="doc">
      <dgm:prSet loTypeId="urn:microsoft.com/office/officeart/2005/8/layout/arrow2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CA6BC3F2-FBDA-41D0-8107-8DB8AAEA2993}">
      <dgm:prSet phldrT="[Text]" phldr="0"/>
      <dgm:spPr/>
      <dgm:t>
        <a:bodyPr/>
        <a:lstStyle/>
        <a:p>
          <a:r>
            <a:rPr lang="en-US" dirty="0"/>
            <a:t>CRL, 2009</a:t>
          </a:r>
        </a:p>
      </dgm:t>
    </dgm:pt>
    <dgm:pt modelId="{C1B3F526-DB87-4963-A9DF-324C30C7B77F}" type="parTrans" cxnId="{38DD0D7B-ED83-4486-B26A-E5AC853422DE}">
      <dgm:prSet/>
      <dgm:spPr/>
      <dgm:t>
        <a:bodyPr/>
        <a:lstStyle/>
        <a:p>
          <a:endParaRPr lang="en-US"/>
        </a:p>
      </dgm:t>
    </dgm:pt>
    <dgm:pt modelId="{0866C92E-A2E2-4BF7-933B-76965C791F34}" type="sibTrans" cxnId="{38DD0D7B-ED83-4486-B26A-E5AC853422DE}">
      <dgm:prSet/>
      <dgm:spPr/>
      <dgm:t>
        <a:bodyPr/>
        <a:lstStyle/>
        <a:p>
          <a:endParaRPr lang="en-US"/>
        </a:p>
      </dgm:t>
    </dgm:pt>
    <dgm:pt modelId="{181CD4A1-C2EE-4F85-B57D-EC4846CC0371}">
      <dgm:prSet phldrT="[Text]" phldr="0"/>
      <dgm:spPr/>
      <dgm:t>
        <a:bodyPr/>
        <a:lstStyle/>
        <a:p>
          <a:r>
            <a:rPr lang="en-US" dirty="0"/>
            <a:t>LRA, 2018</a:t>
          </a:r>
        </a:p>
      </dgm:t>
    </dgm:pt>
    <dgm:pt modelId="{29D6ABE8-10F7-4F58-8AA0-FBAF4CE793AF}" type="parTrans" cxnId="{85FB57F3-24B7-4CDC-89A8-963A5F6347A7}">
      <dgm:prSet/>
      <dgm:spPr/>
      <dgm:t>
        <a:bodyPr/>
        <a:lstStyle/>
        <a:p>
          <a:endParaRPr lang="en-US"/>
        </a:p>
      </dgm:t>
    </dgm:pt>
    <dgm:pt modelId="{2264CF1F-B3A9-4D10-AA8C-E6E1635281F9}" type="sibTrans" cxnId="{85FB57F3-24B7-4CDC-89A8-963A5F6347A7}">
      <dgm:prSet/>
      <dgm:spPr/>
      <dgm:t>
        <a:bodyPr/>
        <a:lstStyle/>
        <a:p>
          <a:endParaRPr lang="en-US"/>
        </a:p>
      </dgm:t>
    </dgm:pt>
    <dgm:pt modelId="{12A28E0C-3BF8-4C83-82E3-632B2E1C802E}">
      <dgm:prSet phldrT="[Text]" phldr="0"/>
      <dgm:spPr/>
      <dgm:t>
        <a:bodyPr/>
        <a:lstStyle/>
        <a:p>
          <a:r>
            <a: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Empowers CFMBs for forest management and revenue</a:t>
          </a:r>
          <a:endParaRPr lang="en-US" dirty="0"/>
        </a:p>
      </dgm:t>
    </dgm:pt>
    <dgm:pt modelId="{E86D6A58-A31D-4731-AE00-9CDF2A915F47}" type="parTrans" cxnId="{A2D6BF26-C67F-482C-A249-478DF80E2336}">
      <dgm:prSet/>
      <dgm:spPr/>
      <dgm:t>
        <a:bodyPr/>
        <a:lstStyle/>
        <a:p>
          <a:endParaRPr lang="en-US"/>
        </a:p>
      </dgm:t>
    </dgm:pt>
    <dgm:pt modelId="{069A2C84-4059-4C9A-BA5E-23339945FB1E}" type="sibTrans" cxnId="{A2D6BF26-C67F-482C-A249-478DF80E2336}">
      <dgm:prSet/>
      <dgm:spPr/>
      <dgm:t>
        <a:bodyPr/>
        <a:lstStyle/>
        <a:p>
          <a:endParaRPr lang="en-US"/>
        </a:p>
      </dgm:t>
    </dgm:pt>
    <dgm:pt modelId="{7F80F754-98B1-4C39-816D-A4050E41FBA6}">
      <dgm:prSet phldrT="[Text]" phldr="0"/>
      <dgm:spPr/>
      <dgm:t>
        <a:bodyPr/>
        <a:lstStyle/>
        <a:p>
          <a:r>
            <a: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Establishes CLDMCs for inclusive land governance</a:t>
          </a:r>
          <a:endParaRPr lang="en-US" dirty="0"/>
        </a:p>
      </dgm:t>
    </dgm:pt>
    <dgm:pt modelId="{71A8A59E-7055-46FE-830F-981F2D58A3E1}" type="parTrans" cxnId="{C13F6556-9CE8-417C-B6F8-28F31E6EFBFF}">
      <dgm:prSet/>
      <dgm:spPr/>
      <dgm:t>
        <a:bodyPr/>
        <a:lstStyle/>
        <a:p>
          <a:endParaRPr lang="en-US"/>
        </a:p>
      </dgm:t>
    </dgm:pt>
    <dgm:pt modelId="{30A72AC6-1D96-47A7-AC5D-B176451C4054}" type="sibTrans" cxnId="{C13F6556-9CE8-417C-B6F8-28F31E6EFBFF}">
      <dgm:prSet/>
      <dgm:spPr/>
      <dgm:t>
        <a:bodyPr/>
        <a:lstStyle/>
        <a:p>
          <a:endParaRPr lang="en-US"/>
        </a:p>
      </dgm:t>
    </dgm:pt>
    <dgm:pt modelId="{F3BB6A4F-C645-41F6-AA78-EEC29EB2F625}" type="pres">
      <dgm:prSet presAssocID="{AC1A1D07-B6F4-4D5A-88EA-42DF3B0B1892}" presName="arrowDiagram" presStyleCnt="0">
        <dgm:presLayoutVars>
          <dgm:chMax val="5"/>
          <dgm:dir/>
          <dgm:resizeHandles val="exact"/>
        </dgm:presLayoutVars>
      </dgm:prSet>
      <dgm:spPr/>
    </dgm:pt>
    <dgm:pt modelId="{F6377244-E24D-4E65-9E20-9F355A6895AB}" type="pres">
      <dgm:prSet presAssocID="{AC1A1D07-B6F4-4D5A-88EA-42DF3B0B1892}" presName="arrow" presStyleLbl="bgShp" presStyleIdx="0" presStyleCnt="1"/>
      <dgm:spPr/>
    </dgm:pt>
    <dgm:pt modelId="{52582231-C5C5-4A72-95A9-CD591BFBD7CA}" type="pres">
      <dgm:prSet presAssocID="{AC1A1D07-B6F4-4D5A-88EA-42DF3B0B1892}" presName="arrowDiagram2" presStyleCnt="0"/>
      <dgm:spPr/>
    </dgm:pt>
    <dgm:pt modelId="{E0E6A07A-6753-4BAD-9138-1004348B27AC}" type="pres">
      <dgm:prSet presAssocID="{CA6BC3F2-FBDA-41D0-8107-8DB8AAEA2993}" presName="bullet2a" presStyleLbl="node1" presStyleIdx="0" presStyleCnt="2"/>
      <dgm:spPr/>
    </dgm:pt>
    <dgm:pt modelId="{A6FAA9ED-B41E-48FF-A7E4-20B20E0A8C84}" type="pres">
      <dgm:prSet presAssocID="{CA6BC3F2-FBDA-41D0-8107-8DB8AAEA2993}" presName="textBox2a" presStyleLbl="revTx" presStyleIdx="0" presStyleCnt="2">
        <dgm:presLayoutVars>
          <dgm:bulletEnabled val="1"/>
        </dgm:presLayoutVars>
      </dgm:prSet>
      <dgm:spPr/>
    </dgm:pt>
    <dgm:pt modelId="{00097BCF-3F16-4918-A407-61AC9E7172A2}" type="pres">
      <dgm:prSet presAssocID="{181CD4A1-C2EE-4F85-B57D-EC4846CC0371}" presName="bullet2b" presStyleLbl="node1" presStyleIdx="1" presStyleCnt="2"/>
      <dgm:spPr/>
    </dgm:pt>
    <dgm:pt modelId="{21015AC5-B066-4084-B931-CB25C6F7E511}" type="pres">
      <dgm:prSet presAssocID="{181CD4A1-C2EE-4F85-B57D-EC4846CC0371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407C0705-9A1F-4829-842B-54F967EEF19F}" type="presOf" srcId="{12A28E0C-3BF8-4C83-82E3-632B2E1C802E}" destId="{A6FAA9ED-B41E-48FF-A7E4-20B20E0A8C84}" srcOrd="0" destOrd="1" presId="urn:microsoft.com/office/officeart/2005/8/layout/arrow2#1"/>
    <dgm:cxn modelId="{A2D6BF26-C67F-482C-A249-478DF80E2336}" srcId="{CA6BC3F2-FBDA-41D0-8107-8DB8AAEA2993}" destId="{12A28E0C-3BF8-4C83-82E3-632B2E1C802E}" srcOrd="0" destOrd="0" parTransId="{E86D6A58-A31D-4731-AE00-9CDF2A915F47}" sibTransId="{069A2C84-4059-4C9A-BA5E-23339945FB1E}"/>
    <dgm:cxn modelId="{2F593633-2D8B-40C2-996F-35FAD63E4FC3}" type="presOf" srcId="{7F80F754-98B1-4C39-816D-A4050E41FBA6}" destId="{21015AC5-B066-4084-B931-CB25C6F7E511}" srcOrd="0" destOrd="1" presId="urn:microsoft.com/office/officeart/2005/8/layout/arrow2#1"/>
    <dgm:cxn modelId="{C13F6556-9CE8-417C-B6F8-28F31E6EFBFF}" srcId="{181CD4A1-C2EE-4F85-B57D-EC4846CC0371}" destId="{7F80F754-98B1-4C39-816D-A4050E41FBA6}" srcOrd="0" destOrd="0" parTransId="{71A8A59E-7055-46FE-830F-981F2D58A3E1}" sibTransId="{30A72AC6-1D96-47A7-AC5D-B176451C4054}"/>
    <dgm:cxn modelId="{38DD0D7B-ED83-4486-B26A-E5AC853422DE}" srcId="{AC1A1D07-B6F4-4D5A-88EA-42DF3B0B1892}" destId="{CA6BC3F2-FBDA-41D0-8107-8DB8AAEA2993}" srcOrd="0" destOrd="0" parTransId="{C1B3F526-DB87-4963-A9DF-324C30C7B77F}" sibTransId="{0866C92E-A2E2-4BF7-933B-76965C791F34}"/>
    <dgm:cxn modelId="{6B4164D8-890D-45A0-8F46-94D74E83709D}" type="presOf" srcId="{CA6BC3F2-FBDA-41D0-8107-8DB8AAEA2993}" destId="{A6FAA9ED-B41E-48FF-A7E4-20B20E0A8C84}" srcOrd="0" destOrd="0" presId="urn:microsoft.com/office/officeart/2005/8/layout/arrow2#1"/>
    <dgm:cxn modelId="{DE2F07EA-1AB6-4B68-9597-3F62377DF499}" type="presOf" srcId="{AC1A1D07-B6F4-4D5A-88EA-42DF3B0B1892}" destId="{F3BB6A4F-C645-41F6-AA78-EEC29EB2F625}" srcOrd="0" destOrd="0" presId="urn:microsoft.com/office/officeart/2005/8/layout/arrow2#1"/>
    <dgm:cxn modelId="{790749EE-8115-41FC-AE12-5AEC3875A27E}" type="presOf" srcId="{181CD4A1-C2EE-4F85-B57D-EC4846CC0371}" destId="{21015AC5-B066-4084-B931-CB25C6F7E511}" srcOrd="0" destOrd="0" presId="urn:microsoft.com/office/officeart/2005/8/layout/arrow2#1"/>
    <dgm:cxn modelId="{85FB57F3-24B7-4CDC-89A8-963A5F6347A7}" srcId="{AC1A1D07-B6F4-4D5A-88EA-42DF3B0B1892}" destId="{181CD4A1-C2EE-4F85-B57D-EC4846CC0371}" srcOrd="1" destOrd="0" parTransId="{29D6ABE8-10F7-4F58-8AA0-FBAF4CE793AF}" sibTransId="{2264CF1F-B3A9-4D10-AA8C-E6E1635281F9}"/>
    <dgm:cxn modelId="{EAC65616-DB12-4AA3-9D56-354BBBE1C015}" type="presParOf" srcId="{F3BB6A4F-C645-41F6-AA78-EEC29EB2F625}" destId="{F6377244-E24D-4E65-9E20-9F355A6895AB}" srcOrd="0" destOrd="0" presId="urn:microsoft.com/office/officeart/2005/8/layout/arrow2#1"/>
    <dgm:cxn modelId="{22CFBCE6-9F33-487C-9DE8-91F00EDB426F}" type="presParOf" srcId="{F3BB6A4F-C645-41F6-AA78-EEC29EB2F625}" destId="{52582231-C5C5-4A72-95A9-CD591BFBD7CA}" srcOrd="1" destOrd="0" presId="urn:microsoft.com/office/officeart/2005/8/layout/arrow2#1"/>
    <dgm:cxn modelId="{8302F22C-F3BD-4786-BCEE-61BE03AFCBFE}" type="presParOf" srcId="{52582231-C5C5-4A72-95A9-CD591BFBD7CA}" destId="{E0E6A07A-6753-4BAD-9138-1004348B27AC}" srcOrd="0" destOrd="0" presId="urn:microsoft.com/office/officeart/2005/8/layout/arrow2#1"/>
    <dgm:cxn modelId="{F46D9CBD-0B6F-4C63-974B-D37DA771783E}" type="presParOf" srcId="{52582231-C5C5-4A72-95A9-CD591BFBD7CA}" destId="{A6FAA9ED-B41E-48FF-A7E4-20B20E0A8C84}" srcOrd="1" destOrd="0" presId="urn:microsoft.com/office/officeart/2005/8/layout/arrow2#1"/>
    <dgm:cxn modelId="{69B753FE-DE15-4404-B25B-E60DB31819AB}" type="presParOf" srcId="{52582231-C5C5-4A72-95A9-CD591BFBD7CA}" destId="{00097BCF-3F16-4918-A407-61AC9E7172A2}" srcOrd="2" destOrd="0" presId="urn:microsoft.com/office/officeart/2005/8/layout/arrow2#1"/>
    <dgm:cxn modelId="{AFDEB0AF-DB3A-41EC-A9B7-71D0496312CF}" type="presParOf" srcId="{52582231-C5C5-4A72-95A9-CD591BFBD7CA}" destId="{21015AC5-B066-4084-B931-CB25C6F7E511}" srcOrd="3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77244-E24D-4E65-9E20-9F355A6895AB}">
      <dsp:nvSpPr>
        <dsp:cNvPr id="0" name=""/>
        <dsp:cNvSpPr/>
      </dsp:nvSpPr>
      <dsp:spPr bwMode="white">
        <a:xfrm>
          <a:off x="0" y="42863"/>
          <a:ext cx="5105400" cy="31908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E0E6A07A-6753-4BAD-9138-1004348B27AC}">
      <dsp:nvSpPr>
        <dsp:cNvPr id="0" name=""/>
        <dsp:cNvSpPr/>
      </dsp:nvSpPr>
      <dsp:spPr bwMode="white">
        <a:xfrm>
          <a:off x="1187006" y="1781889"/>
          <a:ext cx="178689" cy="178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A6FAA9ED-B41E-48FF-A7E4-20B20E0A8C84}">
      <dsp:nvSpPr>
        <dsp:cNvPr id="0" name=""/>
        <dsp:cNvSpPr/>
      </dsp:nvSpPr>
      <dsp:spPr bwMode="white">
        <a:xfrm>
          <a:off x="1276350" y="1871234"/>
          <a:ext cx="1659255" cy="1362504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94683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CRL, 2009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3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Empowers CFMBs for forest management and revenue</a:t>
          </a:r>
          <a:endParaRPr lang="en-US" sz="3600" kern="1200" dirty="0"/>
        </a:p>
      </dsp:txBody>
      <dsp:txXfrm>
        <a:off x="1276350" y="1871234"/>
        <a:ext cx="1659255" cy="1362504"/>
      </dsp:txXfrm>
    </dsp:sp>
    <dsp:sp modelId="{00097BCF-3F16-4918-A407-61AC9E7172A2}">
      <dsp:nvSpPr>
        <dsp:cNvPr id="0" name=""/>
        <dsp:cNvSpPr/>
      </dsp:nvSpPr>
      <dsp:spPr bwMode="white">
        <a:xfrm>
          <a:off x="2833497" y="968216"/>
          <a:ext cx="306324" cy="3063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21015AC5-B066-4084-B931-CB25C6F7E511}">
      <dsp:nvSpPr>
        <dsp:cNvPr id="0" name=""/>
        <dsp:cNvSpPr/>
      </dsp:nvSpPr>
      <dsp:spPr bwMode="white">
        <a:xfrm>
          <a:off x="2986659" y="1121378"/>
          <a:ext cx="1659255" cy="2112359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62314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LRA, 2018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3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Establishes CLDMCs for inclusive land governance</a:t>
          </a:r>
          <a:endParaRPr lang="en-US" sz="3600" kern="1200" dirty="0"/>
        </a:p>
      </dsp:txBody>
      <dsp:txXfrm>
        <a:off x="2986659" y="1121378"/>
        <a:ext cx="1659255" cy="2112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984B-C277-417F-BB3C-E92ED3CAA80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765D-BFF4-46F1-95C8-C19EF89BDF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point: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cannot effectively manage forests, mines, or agriculture without first resolving the fundamental question: who owns and controls the land?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point: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“When governance is unclear at the community level, it creates a vacuum for conflict and abuse.”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point: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 not a documentation exercise—it’s an investment in stability, accountability, and inclusive development.”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point: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 not a documentation exercise—it’s an investment in stability, accountability, and inclusive development.”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C8765D-BFF4-46F1-95C8-C19EF89BDFA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770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  <a:solidFill>
            <a:srgbClr val="17703A">
              <a:alpha val="57373"/>
            </a:srgbClr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section title </a:t>
            </a:r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1372"/>
            <a:ext cx="10515600" cy="448514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-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8200" y="1653811"/>
            <a:ext cx="10515600" cy="8063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7703A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0900" y="228600"/>
            <a:ext cx="876300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28283" cy="876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703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695" cy="6858000"/>
          </a:xfrm>
          <a:custGeom>
            <a:avLst/>
            <a:gdLst/>
            <a:ahLst/>
            <a:cxnLst/>
            <a:rect l="l" t="t" r="r" b="b"/>
            <a:pathLst>
              <a:path w="12191695" h="6858000">
                <a:moveTo>
                  <a:pt x="0" y="0"/>
                </a:moveTo>
                <a:lnTo>
                  <a:pt x="12191695" y="0"/>
                </a:lnTo>
                <a:lnTo>
                  <a:pt x="121916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" y="-28389"/>
            <a:ext cx="12191695" cy="690084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29426" y="13455"/>
            <a:ext cx="8533774" cy="687192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3945728" y="4026487"/>
            <a:ext cx="4328052" cy="0"/>
          </a:xfrm>
          <a:prstGeom prst="line">
            <a:avLst/>
          </a:prstGeom>
          <a:ln w="28575" cap="flat">
            <a:solidFill>
              <a:srgbClr val="17703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06529" y="228600"/>
            <a:ext cx="941471" cy="994193"/>
          </a:xfrm>
          <a:custGeom>
            <a:avLst/>
            <a:gdLst/>
            <a:ahLst/>
            <a:cxnLst/>
            <a:rect l="l" t="t" r="r" b="b"/>
            <a:pathLst>
              <a:path w="941471" h="994193">
                <a:moveTo>
                  <a:pt x="0" y="0"/>
                </a:moveTo>
                <a:lnTo>
                  <a:pt x="941471" y="0"/>
                </a:lnTo>
                <a:lnTo>
                  <a:pt x="941471" y="994193"/>
                </a:lnTo>
                <a:lnTo>
                  <a:pt x="0" y="994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45861" y="4180723"/>
            <a:ext cx="5926019" cy="1435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Presented by: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Acting Commissioner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Land Policy and Planning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Liberia Land Authority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85285" y="1853812"/>
            <a:ext cx="706999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Liberia’s National Forest Forum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9825" y="1305689"/>
            <a:ext cx="6686559" cy="37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  <a:spcBef>
                <a:spcPct val="0"/>
              </a:spcBef>
            </a:pPr>
            <a:r>
              <a:rPr lang="en-US" sz="2265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FORESTRY DEVELOPMENT AUTHORITY (FDA)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46014" y="2279367"/>
            <a:ext cx="5727479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Monday – Wednesday, November 3-5,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1162" y="-367485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81" y="170072"/>
            <a:ext cx="956567" cy="956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190618"/>
            <a:ext cx="7772400" cy="4787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68102" y="3354140"/>
            <a:ext cx="6681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Ultra-Bold" panose="00000800000000000000"/>
              </a:rPr>
              <a:t>Securing Customary Land Rights: The foundation for sustainable development</a:t>
            </a:r>
            <a:endParaRPr lang="en-US" sz="2000" dirty="0">
              <a:solidFill>
                <a:srgbClr val="1770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Community Capacity: The Critical Gap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259785"/>
            <a:ext cx="10515600" cy="57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/>
          <a:p>
            <a:pPr lvl="0"/>
            <a:r>
              <a:rPr lang="en-US" dirty="0"/>
              <a:t>Many communities lack the technical, managerial, and financial capacity to manage newly formalized rights.</a:t>
            </a:r>
          </a:p>
          <a:p>
            <a:pPr lvl="0"/>
            <a:r>
              <a:rPr lang="en-US" dirty="0"/>
              <a:t>Without support, legal recognition may not translate into effective governance or sustainable use.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Next Step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259785"/>
            <a:ext cx="10515600" cy="57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38200" y="2133601"/>
            <a:ext cx="10515600" cy="4252912"/>
          </a:xfrm>
        </p:spPr>
        <p:txBody>
          <a:bodyPr>
            <a:normAutofit fontScale="75000" lnSpcReduction="10000"/>
          </a:bodyPr>
          <a:lstStyle/>
          <a:p>
            <a:pPr lvl="0"/>
            <a:r>
              <a:rPr lang="en-US" dirty="0"/>
              <a:t>Assess CLF impact: Measure effects on conflict, tenure security, productivity, and investment.</a:t>
            </a:r>
          </a:p>
          <a:p>
            <a:pPr lvl="0"/>
            <a:r>
              <a:rPr lang="en-US" dirty="0"/>
              <a:t>Clarify governance roles: CLDMCs and CFMBs to reduce overlap and strengthen coordination and accountability.</a:t>
            </a:r>
          </a:p>
          <a:p>
            <a:pPr lvl="0"/>
            <a:r>
              <a:rPr lang="en-US" dirty="0"/>
              <a:t>Strengthen coordination: Improve institutional alignment across LLA–FDA–MME–</a:t>
            </a:r>
            <a:r>
              <a:rPr lang="en-US" dirty="0" err="1"/>
              <a:t>MoA</a:t>
            </a:r>
            <a:r>
              <a:rPr lang="en-US" dirty="0"/>
              <a:t>–MIA-EPA for coherent land and forest governance.</a:t>
            </a:r>
          </a:p>
          <a:p>
            <a:pPr lvl="0"/>
            <a:r>
              <a:rPr lang="en-US" dirty="0"/>
              <a:t>Develop a national land-use plan: Guide agriculture, mining, forestry, conservation, and carbon decisions.</a:t>
            </a:r>
          </a:p>
          <a:p>
            <a:pPr lvl="0"/>
            <a:r>
              <a:rPr lang="en-US" dirty="0"/>
              <a:t>Assess Government Support Needs: Define and fund the state’s role in helping communities manage land and resources.</a:t>
            </a:r>
          </a:p>
          <a:p>
            <a:pPr lvl="0"/>
            <a:r>
              <a:rPr lang="en-US" dirty="0"/>
              <a:t>Implement the LRA: Protect legal gains—any rollback risks renewed tension and weakens Liberia’s leverage in forest and climate negotiations.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Closing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259785"/>
            <a:ext cx="10515600" cy="57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38200" y="2133601"/>
            <a:ext cx="10515600" cy="4252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Protecting land rights through an integrated land use and management regime strengthens—not weakens—state authority. It builds trust, legitimacy, and sustainable management for generations to come.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THANKS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762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ea typeface="Montserrat Ultra-Bold" panose="00000800000000000000"/>
                <a:sym typeface="Montserrat Ultra-Bold" panose="00000800000000000000"/>
              </a:rPr>
              <a:t>Securing Customary Land Rights: The foundation for sustainable development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r>
              <a:rPr lang="en-US" dirty="0"/>
              <a:t>The Imperative for Land Reform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86608" y="1253987"/>
            <a:ext cx="10515600" cy="574114"/>
          </a:xfrm>
        </p:spPr>
        <p:txBody>
          <a:bodyPr/>
          <a:lstStyle/>
          <a:p>
            <a:r>
              <a:rPr lang="en-US" dirty="0"/>
              <a:t>The Problem: A Legacy of Exclusion and Conflict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04800" y="1905615"/>
            <a:ext cx="3329808" cy="2120636"/>
            <a:chOff x="1777812" y="1004152"/>
            <a:chExt cx="3329808" cy="2120636"/>
          </a:xfrm>
        </p:grpSpPr>
        <p:sp>
          <p:nvSpPr>
            <p:cNvPr id="55" name="Rectangle: Rounded Corners 54"/>
            <p:cNvSpPr/>
            <p:nvPr/>
          </p:nvSpPr>
          <p:spPr>
            <a:xfrm>
              <a:off x="1777812" y="1335535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: Rounded Corners 55"/>
            <p:cNvSpPr/>
            <p:nvPr/>
          </p:nvSpPr>
          <p:spPr>
            <a:xfrm>
              <a:off x="1777812" y="1273361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: Top Corners Rounded 56"/>
            <p:cNvSpPr/>
            <p:nvPr/>
          </p:nvSpPr>
          <p:spPr>
            <a:xfrm flipV="1">
              <a:off x="1777812" y="1763851"/>
              <a:ext cx="3329808" cy="1298763"/>
            </a:xfrm>
            <a:prstGeom prst="round2SameRect">
              <a:avLst>
                <a:gd name="adj1" fmla="val 28986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293632" y="1007390"/>
              <a:ext cx="130826" cy="559141"/>
              <a:chOff x="3748192" y="1523999"/>
              <a:chExt cx="192405" cy="822325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7" name="Rectangle: Rounded Corners 66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343447" y="1004152"/>
              <a:ext cx="130826" cy="559141"/>
              <a:chOff x="3748192" y="1523999"/>
              <a:chExt cx="192405" cy="82232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Rectangle: Rounded Corners 62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2356043" y="1174714"/>
              <a:ext cx="2042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Legal marginalization</a:t>
              </a:r>
              <a:endParaRPr lang="en-IN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087009" y="1982345"/>
              <a:ext cx="2711415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/>
                <a:t>Customary communities long treated as “occupants,” not owners.</a:t>
              </a:r>
              <a:endParaRPr lang="en-I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03654" y="1953208"/>
            <a:ext cx="3329808" cy="2120636"/>
            <a:chOff x="1777812" y="3942848"/>
            <a:chExt cx="3329808" cy="2120636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1777812" y="4274231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1777812" y="4212057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Top Corners Rounded 41"/>
            <p:cNvSpPr/>
            <p:nvPr/>
          </p:nvSpPr>
          <p:spPr>
            <a:xfrm flipV="1">
              <a:off x="1777812" y="4702547"/>
              <a:ext cx="3329808" cy="1298763"/>
            </a:xfrm>
            <a:prstGeom prst="round2SameRect">
              <a:avLst>
                <a:gd name="adj1" fmla="val 28986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293632" y="3946086"/>
              <a:ext cx="130826" cy="559141"/>
              <a:chOff x="3748192" y="1523999"/>
              <a:chExt cx="192405" cy="822325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2" name="Rectangle: Rounded Corners 51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343447" y="3942848"/>
              <a:ext cx="130826" cy="559141"/>
              <a:chOff x="3748192" y="1523999"/>
              <a:chExt cx="192405" cy="822325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Rectangle: Rounded Corners 47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381785" y="4281145"/>
              <a:ext cx="2042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Consequence</a:t>
              </a:r>
              <a:endParaRPr lang="en-IN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87009" y="4921041"/>
              <a:ext cx="2711415" cy="830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/>
                <a:t>Overlapping concessions, weakened community rights, conflicts, and distrust</a:t>
              </a:r>
              <a:endParaRPr lang="en-IN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04227" y="1953208"/>
            <a:ext cx="3329808" cy="2120636"/>
            <a:chOff x="7202725" y="1004152"/>
            <a:chExt cx="3329808" cy="2120636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7202725" y="1335535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7202725" y="1273361"/>
              <a:ext cx="3329808" cy="1789253"/>
            </a:xfrm>
            <a:prstGeom prst="roundRect">
              <a:avLst>
                <a:gd name="adj" fmla="val 2052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Top Corners Rounded 26"/>
            <p:cNvSpPr/>
            <p:nvPr/>
          </p:nvSpPr>
          <p:spPr>
            <a:xfrm flipV="1">
              <a:off x="7202725" y="1763851"/>
              <a:ext cx="3329808" cy="1298763"/>
            </a:xfrm>
            <a:prstGeom prst="round2SameRect">
              <a:avLst>
                <a:gd name="adj1" fmla="val 28986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IN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718545" y="1007390"/>
              <a:ext cx="130826" cy="559141"/>
              <a:chOff x="3748192" y="1523999"/>
              <a:chExt cx="192405" cy="82232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Rectangle: Rounded Corners 36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9768360" y="1004152"/>
              <a:ext cx="130826" cy="559141"/>
              <a:chOff x="3748192" y="1523999"/>
              <a:chExt cx="192405" cy="82232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748192" y="1523999"/>
                <a:ext cx="192405" cy="822325"/>
                <a:chOff x="3748192" y="1523999"/>
                <a:chExt cx="192405" cy="822325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3748192" y="152399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748192" y="2153919"/>
                  <a:ext cx="192405" cy="192405"/>
                </a:xfrm>
                <a:prstGeom prst="ellipse">
                  <a:avLst/>
                </a:pr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en-IN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3" name="Rectangle: Rounded Corners 32"/>
              <p:cNvSpPr/>
              <p:nvPr/>
            </p:nvSpPr>
            <p:spPr>
              <a:xfrm>
                <a:off x="3768194" y="1584324"/>
                <a:ext cx="152400" cy="7112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IN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837639" y="1184547"/>
              <a:ext cx="2042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Institutional overlap</a:t>
              </a:r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11922" y="1982345"/>
              <a:ext cx="2711415" cy="553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/>
                <a:t>Fragmented mandates across LME, FDA, </a:t>
              </a:r>
              <a:r>
                <a:rPr lang="en-US" dirty="0" err="1"/>
                <a:t>MoA</a:t>
              </a:r>
              <a:r>
                <a:rPr lang="en-US" dirty="0"/>
                <a:t>, MIA</a:t>
              </a:r>
              <a:endParaRPr lang="en-IN" dirty="0"/>
            </a:p>
          </p:txBody>
        </p:sp>
      </p:grpSp>
      <p:sp>
        <p:nvSpPr>
          <p:cNvPr id="70" name="Text Placeholder 3"/>
          <p:cNvSpPr txBox="1"/>
          <p:nvPr/>
        </p:nvSpPr>
        <p:spPr>
          <a:xfrm>
            <a:off x="269334" y="4310800"/>
            <a:ext cx="10515600" cy="57411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Solution: The Land Rights Act (2018)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4114800" y="4884914"/>
            <a:ext cx="4249544" cy="1815882"/>
            <a:chOff x="4900756" y="5222853"/>
            <a:chExt cx="3169273" cy="1333690"/>
          </a:xfrm>
        </p:grpSpPr>
        <p:sp>
          <p:nvSpPr>
            <p:cNvPr id="81" name="Freeform 17"/>
            <p:cNvSpPr/>
            <p:nvPr/>
          </p:nvSpPr>
          <p:spPr>
            <a:xfrm>
              <a:off x="5301587" y="5295067"/>
              <a:ext cx="2342110" cy="1256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9" extrusionOk="0">
                  <a:moveTo>
                    <a:pt x="17942" y="0"/>
                  </a:moveTo>
                  <a:cubicBezTo>
                    <a:pt x="18542" y="0"/>
                    <a:pt x="19960" y="127"/>
                    <a:pt x="21369" y="302"/>
                  </a:cubicBezTo>
                  <a:lnTo>
                    <a:pt x="21600" y="333"/>
                  </a:lnTo>
                  <a:lnTo>
                    <a:pt x="21579" y="464"/>
                  </a:lnTo>
                  <a:cubicBezTo>
                    <a:pt x="11914" y="-875"/>
                    <a:pt x="13118" y="19416"/>
                    <a:pt x="4965" y="20558"/>
                  </a:cubicBezTo>
                  <a:cubicBezTo>
                    <a:pt x="3768" y="20725"/>
                    <a:pt x="2591" y="20357"/>
                    <a:pt x="1459" y="19977"/>
                  </a:cubicBezTo>
                  <a:lnTo>
                    <a:pt x="266" y="19472"/>
                  </a:lnTo>
                  <a:lnTo>
                    <a:pt x="0" y="19229"/>
                  </a:lnTo>
                  <a:lnTo>
                    <a:pt x="25" y="19067"/>
                  </a:lnTo>
                  <a:lnTo>
                    <a:pt x="795" y="19226"/>
                  </a:lnTo>
                  <a:cubicBezTo>
                    <a:pt x="11037" y="20721"/>
                    <a:pt x="9202" y="1195"/>
                    <a:pt x="1794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endParaRPr>
            </a:p>
          </p:txBody>
        </p:sp>
        <p:sp>
          <p:nvSpPr>
            <p:cNvPr id="82" name="Freeform 16"/>
            <p:cNvSpPr/>
            <p:nvPr/>
          </p:nvSpPr>
          <p:spPr>
            <a:xfrm>
              <a:off x="5304325" y="5236254"/>
              <a:ext cx="2342342" cy="1242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8" extrusionOk="0">
                  <a:moveTo>
                    <a:pt x="16616" y="0"/>
                  </a:moveTo>
                  <a:cubicBezTo>
                    <a:pt x="17817" y="0"/>
                    <a:pt x="18990" y="199"/>
                    <a:pt x="20122" y="576"/>
                  </a:cubicBezTo>
                  <a:lnTo>
                    <a:pt x="21600" y="1196"/>
                  </a:lnTo>
                  <a:lnTo>
                    <a:pt x="21573" y="1370"/>
                  </a:lnTo>
                  <a:lnTo>
                    <a:pt x="21342" y="1340"/>
                  </a:lnTo>
                  <a:cubicBezTo>
                    <a:pt x="19933" y="1166"/>
                    <a:pt x="18515" y="1040"/>
                    <a:pt x="17915" y="1040"/>
                  </a:cubicBezTo>
                  <a:cubicBezTo>
                    <a:pt x="9176" y="2226"/>
                    <a:pt x="11010" y="21600"/>
                    <a:pt x="770" y="20117"/>
                  </a:cubicBezTo>
                  <a:lnTo>
                    <a:pt x="0" y="19960"/>
                  </a:lnTo>
                  <a:lnTo>
                    <a:pt x="3" y="19938"/>
                  </a:lnTo>
                  <a:cubicBezTo>
                    <a:pt x="8800" y="19993"/>
                    <a:pt x="8811" y="0"/>
                    <a:pt x="16616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Circle"/>
            <p:cNvSpPr/>
            <p:nvPr/>
          </p:nvSpPr>
          <p:spPr>
            <a:xfrm>
              <a:off x="4900756" y="5222853"/>
              <a:ext cx="1320850" cy="1320851"/>
            </a:xfrm>
            <a:prstGeom prst="ellipse">
              <a:avLst/>
            </a:pr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5"/>
            </a:gradFill>
            <a:ln w="50800">
              <a:solidFill>
                <a:srgbClr val="4472C4"/>
              </a:solidFill>
              <a:miter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lIns="34289" rIns="34289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val 4"/>
            <p:cNvSpPr/>
            <p:nvPr/>
          </p:nvSpPr>
          <p:spPr>
            <a:xfrm>
              <a:off x="6749179" y="5235692"/>
              <a:ext cx="1320850" cy="1320851"/>
            </a:xfrm>
            <a:prstGeom prst="ellipse">
              <a:avLst/>
            </a:pr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5"/>
            </a:gradFill>
            <a:ln w="50800">
              <a:solidFill>
                <a:srgbClr val="ED7D31"/>
              </a:solidFill>
              <a:miter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lIns="34289" rIns="34289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5" name="TextBox 52"/>
          <p:cNvSpPr txBox="1"/>
          <p:nvPr/>
        </p:nvSpPr>
        <p:spPr>
          <a:xfrm>
            <a:off x="4237248" y="5231637"/>
            <a:ext cx="1569459" cy="1077218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Georgia Pro Light" panose="02040302050405020303" pitchFamily="18" charset="0"/>
              </a:rPr>
              <a:t>Formally recognizes customary land as legally owned</a:t>
            </a:r>
            <a:endParaRPr sz="1600" dirty="0">
              <a:solidFill>
                <a:prstClr val="black"/>
              </a:solidFill>
              <a:latin typeface="Georgia Pro Light" panose="02040302050405020303" pitchFamily="18" charset="0"/>
            </a:endParaRPr>
          </a:p>
        </p:txBody>
      </p:sp>
      <p:sp>
        <p:nvSpPr>
          <p:cNvPr id="91" name="TextBox 52"/>
          <p:cNvSpPr txBox="1"/>
          <p:nvPr/>
        </p:nvSpPr>
        <p:spPr>
          <a:xfrm>
            <a:off x="6698117" y="5205329"/>
            <a:ext cx="1561381" cy="1077218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Georgia Pro Light" panose="02040302050405020303" pitchFamily="18" charset="0"/>
              </a:rPr>
              <a:t>Restores rights and builds trust for sustainable development</a:t>
            </a:r>
            <a:endParaRPr sz="1600" dirty="0">
              <a:solidFill>
                <a:prstClr val="black"/>
              </a:solidFill>
              <a:latin typeface="Georgia Pro Light" panose="020403020504050203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1860168"/>
          <a:ext cx="10972800" cy="3137663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461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Law / Instrument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Core Function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Community Rights Law (2009)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Recognizes community forest rights; creates Community Forest Management Bodies (CFMBs).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Liberia Land Authority Act (2016)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Establishes the LLA as the central land administration body.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>
                          <a:effectLst/>
                        </a:rPr>
                        <a:t>Land Rights Act (2018)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dirty="0">
                          <a:effectLst/>
                        </a:rPr>
                        <a:t>Recognizes customary land ownership; mandates inclusive Community Land Development &amp; Management Committees (CLDMCs).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9585478" cy="1325563"/>
          </a:xfrm>
        </p:spPr>
        <p:txBody>
          <a:bodyPr/>
          <a:lstStyle/>
          <a:p>
            <a:r>
              <a:rPr lang="en-US" dirty="0"/>
              <a:t>Legal Framework for Reform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/>
          <a:lstStyle/>
          <a:p>
            <a:r>
              <a:rPr lang="en-US" dirty="0"/>
              <a:t>Post-War Reforms: Strategic Objectives</a:t>
            </a:r>
            <a:endParaRPr lang="en-GB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472935"/>
            <a:ext cx="10515600" cy="574114"/>
          </a:xfrm>
        </p:spPr>
        <p:txBody>
          <a:bodyPr/>
          <a:lstStyle/>
          <a:p>
            <a:r>
              <a:rPr lang="en-US" dirty="0"/>
              <a:t>Reforms aim to: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739361" y="2259403"/>
            <a:ext cx="11263386" cy="3368577"/>
            <a:chOff x="739361" y="2259403"/>
            <a:chExt cx="11263386" cy="3368577"/>
          </a:xfrm>
        </p:grpSpPr>
        <p:cxnSp>
          <p:nvCxnSpPr>
            <p:cNvPr id="7" name="Straight Connector 6"/>
            <p:cNvCxnSpPr>
              <a:stCxn id="12" idx="0"/>
            </p:cNvCxnSpPr>
            <p:nvPr/>
          </p:nvCxnSpPr>
          <p:spPr>
            <a:xfrm>
              <a:off x="1960549" y="5213475"/>
              <a:ext cx="956968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993163" y="2259403"/>
              <a:ext cx="1133886" cy="3341980"/>
              <a:chOff x="350039" y="1758010"/>
              <a:chExt cx="1133886" cy="3341980"/>
            </a:xfrm>
          </p:grpSpPr>
          <p:sp>
            <p:nvSpPr>
              <p:cNvPr id="9" name="Freeform: Shape 8"/>
              <p:cNvSpPr/>
              <p:nvPr/>
            </p:nvSpPr>
            <p:spPr>
              <a:xfrm>
                <a:off x="350039" y="1758010"/>
                <a:ext cx="1133886" cy="1462117"/>
              </a:xfrm>
              <a:custGeom>
                <a:avLst/>
                <a:gdLst>
                  <a:gd name="connsiteX0" fmla="*/ 369665 w 361950"/>
                  <a:gd name="connsiteY0" fmla="*/ 184690 h 466725"/>
                  <a:gd name="connsiteX1" fmla="*/ 213455 w 361950"/>
                  <a:gd name="connsiteY1" fmla="*/ 461582 h 466725"/>
                  <a:gd name="connsiteX2" fmla="*/ 161896 w 361950"/>
                  <a:gd name="connsiteY2" fmla="*/ 467173 h 466725"/>
                  <a:gd name="connsiteX3" fmla="*/ 156305 w 361950"/>
                  <a:gd name="connsiteY3" fmla="*/ 461582 h 466725"/>
                  <a:gd name="connsiteX4" fmla="*/ 0 w 361950"/>
                  <a:gd name="connsiteY4" fmla="*/ 184690 h 466725"/>
                  <a:gd name="connsiteX5" fmla="*/ 184690 w 361950"/>
                  <a:gd name="connsiteY5" fmla="*/ 0 h 466725"/>
                  <a:gd name="connsiteX6" fmla="*/ 369380 w 361950"/>
                  <a:gd name="connsiteY6" fmla="*/ 18469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466725">
                    <a:moveTo>
                      <a:pt x="369665" y="184690"/>
                    </a:moveTo>
                    <a:cubicBezTo>
                      <a:pt x="369665" y="260890"/>
                      <a:pt x="264890" y="398336"/>
                      <a:pt x="213455" y="461582"/>
                    </a:cubicBezTo>
                    <a:cubicBezTo>
                      <a:pt x="200758" y="477364"/>
                      <a:pt x="177679" y="479870"/>
                      <a:pt x="161896" y="467173"/>
                    </a:cubicBezTo>
                    <a:cubicBezTo>
                      <a:pt x="159839" y="465515"/>
                      <a:pt x="157962" y="463639"/>
                      <a:pt x="156305" y="461582"/>
                    </a:cubicBezTo>
                    <a:cubicBezTo>
                      <a:pt x="104489" y="398336"/>
                      <a:pt x="0" y="261557"/>
                      <a:pt x="0" y="184690"/>
                    </a:cubicBezTo>
                    <a:cubicBezTo>
                      <a:pt x="0" y="82687"/>
                      <a:pt x="82687" y="0"/>
                      <a:pt x="184690" y="0"/>
                    </a:cubicBezTo>
                    <a:cubicBezTo>
                      <a:pt x="286693" y="0"/>
                      <a:pt x="369380" y="82687"/>
                      <a:pt x="369380" y="18469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>
                <a:off x="350934" y="1762187"/>
                <a:ext cx="1014531" cy="1462117"/>
              </a:xfrm>
              <a:custGeom>
                <a:avLst/>
                <a:gdLst>
                  <a:gd name="connsiteX0" fmla="*/ 163258 w 323850"/>
                  <a:gd name="connsiteY0" fmla="*/ 0 h 466725"/>
                  <a:gd name="connsiteX1" fmla="*/ 0 w 323850"/>
                  <a:gd name="connsiteY1" fmla="*/ 183356 h 466725"/>
                  <a:gd name="connsiteX2" fmla="*/ 156305 w 323850"/>
                  <a:gd name="connsiteY2" fmla="*/ 460248 h 466725"/>
                  <a:gd name="connsiteX3" fmla="*/ 166973 w 323850"/>
                  <a:gd name="connsiteY3" fmla="*/ 469011 h 466725"/>
                  <a:gd name="connsiteX4" fmla="*/ 176498 w 323850"/>
                  <a:gd name="connsiteY4" fmla="*/ 460820 h 466725"/>
                  <a:gd name="connsiteX5" fmla="*/ 332708 w 323850"/>
                  <a:gd name="connsiteY5" fmla="*/ 183928 h 466725"/>
                  <a:gd name="connsiteX6" fmla="*/ 163258 w 32385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466725">
                    <a:moveTo>
                      <a:pt x="163258" y="0"/>
                    </a:moveTo>
                    <a:cubicBezTo>
                      <a:pt x="70218" y="10868"/>
                      <a:pt x="47" y="89678"/>
                      <a:pt x="0" y="183356"/>
                    </a:cubicBezTo>
                    <a:cubicBezTo>
                      <a:pt x="0" y="259556"/>
                      <a:pt x="104775" y="397002"/>
                      <a:pt x="156305" y="460248"/>
                    </a:cubicBezTo>
                    <a:cubicBezTo>
                      <a:pt x="159287" y="463810"/>
                      <a:pt x="162906" y="466782"/>
                      <a:pt x="166973" y="469011"/>
                    </a:cubicBezTo>
                    <a:cubicBezTo>
                      <a:pt x="170583" y="466830"/>
                      <a:pt x="173802" y="464058"/>
                      <a:pt x="176498" y="460820"/>
                    </a:cubicBezTo>
                    <a:cubicBezTo>
                      <a:pt x="228314" y="397574"/>
                      <a:pt x="332708" y="260795"/>
                      <a:pt x="332708" y="183928"/>
                    </a:cubicBezTo>
                    <a:cubicBezTo>
                      <a:pt x="332689" y="87868"/>
                      <a:pt x="258994" y="7877"/>
                      <a:pt x="163258" y="0"/>
                    </a:cubicBezTo>
                    <a:close/>
                  </a:path>
                </a:pathLst>
              </a:custGeom>
              <a:solidFill>
                <a:srgbClr val="FFFFFF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511768" y="1907207"/>
                <a:ext cx="835494" cy="835494"/>
              </a:xfrm>
              <a:custGeom>
                <a:avLst/>
                <a:gdLst>
                  <a:gd name="connsiteX0" fmla="*/ 266700 w 266700"/>
                  <a:gd name="connsiteY0" fmla="*/ 133350 h 266700"/>
                  <a:gd name="connsiteX1" fmla="*/ 133350 w 266700"/>
                  <a:gd name="connsiteY1" fmla="*/ 266700 h 266700"/>
                  <a:gd name="connsiteX2" fmla="*/ 0 w 266700"/>
                  <a:gd name="connsiteY2" fmla="*/ 133350 h 266700"/>
                  <a:gd name="connsiteX3" fmla="*/ 133350 w 266700"/>
                  <a:gd name="connsiteY3" fmla="*/ 0 h 266700"/>
                  <a:gd name="connsiteX4" fmla="*/ 266700 w 266700"/>
                  <a:gd name="connsiteY4" fmla="*/ 13335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266700">
                    <a:moveTo>
                      <a:pt x="266700" y="133350"/>
                    </a:moveTo>
                    <a:cubicBezTo>
                      <a:pt x="266700" y="206997"/>
                      <a:pt x="206997" y="266700"/>
                      <a:pt x="133350" y="266700"/>
                    </a:cubicBezTo>
                    <a:cubicBezTo>
                      <a:pt x="59703" y="266700"/>
                      <a:pt x="0" y="206997"/>
                      <a:pt x="0" y="133350"/>
                    </a:cubicBezTo>
                    <a:cubicBezTo>
                      <a:pt x="0" y="59703"/>
                      <a:pt x="59703" y="0"/>
                      <a:pt x="133350" y="0"/>
                    </a:cubicBezTo>
                    <a:cubicBezTo>
                      <a:pt x="206997" y="0"/>
                      <a:pt x="266700" y="59703"/>
                      <a:pt x="266700" y="133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541607" y="4324173"/>
                <a:ext cx="775818" cy="775817"/>
              </a:xfrm>
              <a:custGeom>
                <a:avLst/>
                <a:gdLst>
                  <a:gd name="connsiteX0" fmla="*/ 247650 w 247650"/>
                  <a:gd name="connsiteY0" fmla="*/ 123825 h 247650"/>
                  <a:gd name="connsiteX1" fmla="*/ 123825 w 247650"/>
                  <a:gd name="connsiteY1" fmla="*/ 247650 h 247650"/>
                  <a:gd name="connsiteX2" fmla="*/ 0 w 247650"/>
                  <a:gd name="connsiteY2" fmla="*/ 123825 h 247650"/>
                  <a:gd name="connsiteX3" fmla="*/ 123825 w 247650"/>
                  <a:gd name="connsiteY3" fmla="*/ 0 h 247650"/>
                  <a:gd name="connsiteX4" fmla="*/ 247650 w 247650"/>
                  <a:gd name="connsiteY4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47650">
                    <a:moveTo>
                      <a:pt x="247650" y="123825"/>
                    </a:moveTo>
                    <a:cubicBezTo>
                      <a:pt x="247650" y="192212"/>
                      <a:pt x="192212" y="247650"/>
                      <a:pt x="123825" y="247650"/>
                    </a:cubicBezTo>
                    <a:cubicBezTo>
                      <a:pt x="55438" y="247650"/>
                      <a:pt x="0" y="192212"/>
                      <a:pt x="0" y="123825"/>
                    </a:cubicBezTo>
                    <a:cubicBezTo>
                      <a:pt x="0" y="55438"/>
                      <a:pt x="55438" y="0"/>
                      <a:pt x="123825" y="0"/>
                    </a:cubicBezTo>
                    <a:cubicBezTo>
                      <a:pt x="192212" y="0"/>
                      <a:pt x="247650" y="55438"/>
                      <a:pt x="247650" y="1238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0"/>
                    <a:cs typeface="Leelawadee" panose="020B0502040204020203" pitchFamily="34" charset="-34"/>
                  </a:rPr>
                  <a:t>01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589381" y="2259403"/>
              <a:ext cx="1133886" cy="3341980"/>
              <a:chOff x="3873738" y="1758010"/>
              <a:chExt cx="1133886" cy="3341980"/>
            </a:xfrm>
          </p:grpSpPr>
          <p:sp>
            <p:nvSpPr>
              <p:cNvPr id="15" name="Freeform: Shape 14"/>
              <p:cNvSpPr/>
              <p:nvPr/>
            </p:nvSpPr>
            <p:spPr>
              <a:xfrm>
                <a:off x="3873738" y="1758010"/>
                <a:ext cx="1133886" cy="1462117"/>
              </a:xfrm>
              <a:custGeom>
                <a:avLst/>
                <a:gdLst>
                  <a:gd name="connsiteX0" fmla="*/ 369570 w 361950"/>
                  <a:gd name="connsiteY0" fmla="*/ 184690 h 466725"/>
                  <a:gd name="connsiteX1" fmla="*/ 213360 w 361950"/>
                  <a:gd name="connsiteY1" fmla="*/ 461582 h 466725"/>
                  <a:gd name="connsiteX2" fmla="*/ 161649 w 361950"/>
                  <a:gd name="connsiteY2" fmla="*/ 467020 h 466725"/>
                  <a:gd name="connsiteX3" fmla="*/ 156210 w 361950"/>
                  <a:gd name="connsiteY3" fmla="*/ 461582 h 466725"/>
                  <a:gd name="connsiteX4" fmla="*/ 0 w 361950"/>
                  <a:gd name="connsiteY4" fmla="*/ 184690 h 466725"/>
                  <a:gd name="connsiteX5" fmla="*/ 184690 w 361950"/>
                  <a:gd name="connsiteY5" fmla="*/ 0 h 466725"/>
                  <a:gd name="connsiteX6" fmla="*/ 369380 w 361950"/>
                  <a:gd name="connsiteY6" fmla="*/ 18469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466725">
                    <a:moveTo>
                      <a:pt x="369570" y="184690"/>
                    </a:moveTo>
                    <a:cubicBezTo>
                      <a:pt x="369570" y="260890"/>
                      <a:pt x="264795" y="398336"/>
                      <a:pt x="213360" y="461582"/>
                    </a:cubicBezTo>
                    <a:cubicBezTo>
                      <a:pt x="200587" y="477364"/>
                      <a:pt x="177432" y="479803"/>
                      <a:pt x="161649" y="467020"/>
                    </a:cubicBezTo>
                    <a:cubicBezTo>
                      <a:pt x="159649" y="465401"/>
                      <a:pt x="157829" y="463582"/>
                      <a:pt x="156210" y="461582"/>
                    </a:cubicBezTo>
                    <a:cubicBezTo>
                      <a:pt x="104394" y="398336"/>
                      <a:pt x="0" y="261557"/>
                      <a:pt x="0" y="184690"/>
                    </a:cubicBezTo>
                    <a:cubicBezTo>
                      <a:pt x="0" y="82687"/>
                      <a:pt x="82687" y="0"/>
                      <a:pt x="184690" y="0"/>
                    </a:cubicBezTo>
                    <a:cubicBezTo>
                      <a:pt x="286693" y="0"/>
                      <a:pt x="369380" y="82687"/>
                      <a:pt x="369380" y="18469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3874337" y="1762187"/>
                <a:ext cx="1014531" cy="1462117"/>
              </a:xfrm>
              <a:custGeom>
                <a:avLst/>
                <a:gdLst>
                  <a:gd name="connsiteX0" fmla="*/ 163163 w 323850"/>
                  <a:gd name="connsiteY0" fmla="*/ 0 h 466725"/>
                  <a:gd name="connsiteX1" fmla="*/ 0 w 323850"/>
                  <a:gd name="connsiteY1" fmla="*/ 183356 h 466725"/>
                  <a:gd name="connsiteX2" fmla="*/ 156210 w 323850"/>
                  <a:gd name="connsiteY2" fmla="*/ 460248 h 466725"/>
                  <a:gd name="connsiteX3" fmla="*/ 166974 w 323850"/>
                  <a:gd name="connsiteY3" fmla="*/ 469011 h 466725"/>
                  <a:gd name="connsiteX4" fmla="*/ 176499 w 323850"/>
                  <a:gd name="connsiteY4" fmla="*/ 460820 h 466725"/>
                  <a:gd name="connsiteX5" fmla="*/ 332708 w 323850"/>
                  <a:gd name="connsiteY5" fmla="*/ 183928 h 466725"/>
                  <a:gd name="connsiteX6" fmla="*/ 163163 w 32385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466725">
                    <a:moveTo>
                      <a:pt x="163163" y="0"/>
                    </a:moveTo>
                    <a:cubicBezTo>
                      <a:pt x="70152" y="10916"/>
                      <a:pt x="38" y="89706"/>
                      <a:pt x="0" y="183356"/>
                    </a:cubicBezTo>
                    <a:cubicBezTo>
                      <a:pt x="0" y="259556"/>
                      <a:pt x="104775" y="397002"/>
                      <a:pt x="156210" y="460248"/>
                    </a:cubicBezTo>
                    <a:cubicBezTo>
                      <a:pt x="159201" y="463829"/>
                      <a:pt x="162859" y="466811"/>
                      <a:pt x="166974" y="469011"/>
                    </a:cubicBezTo>
                    <a:cubicBezTo>
                      <a:pt x="170583" y="466830"/>
                      <a:pt x="173803" y="464058"/>
                      <a:pt x="176499" y="460820"/>
                    </a:cubicBezTo>
                    <a:cubicBezTo>
                      <a:pt x="228314" y="397574"/>
                      <a:pt x="332708" y="260795"/>
                      <a:pt x="332708" y="183928"/>
                    </a:cubicBezTo>
                    <a:cubicBezTo>
                      <a:pt x="332680" y="87830"/>
                      <a:pt x="258937" y="7830"/>
                      <a:pt x="163163" y="0"/>
                    </a:cubicBezTo>
                    <a:close/>
                  </a:path>
                </a:pathLst>
              </a:custGeom>
              <a:solidFill>
                <a:srgbClr val="FFFFFF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4035171" y="1907207"/>
                <a:ext cx="835494" cy="835494"/>
              </a:xfrm>
              <a:custGeom>
                <a:avLst/>
                <a:gdLst>
                  <a:gd name="connsiteX0" fmla="*/ 266700 w 266700"/>
                  <a:gd name="connsiteY0" fmla="*/ 133350 h 266700"/>
                  <a:gd name="connsiteX1" fmla="*/ 133350 w 266700"/>
                  <a:gd name="connsiteY1" fmla="*/ 266700 h 266700"/>
                  <a:gd name="connsiteX2" fmla="*/ 0 w 266700"/>
                  <a:gd name="connsiteY2" fmla="*/ 133350 h 266700"/>
                  <a:gd name="connsiteX3" fmla="*/ 133350 w 266700"/>
                  <a:gd name="connsiteY3" fmla="*/ 0 h 266700"/>
                  <a:gd name="connsiteX4" fmla="*/ 266700 w 266700"/>
                  <a:gd name="connsiteY4" fmla="*/ 13335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266700">
                    <a:moveTo>
                      <a:pt x="266700" y="133350"/>
                    </a:moveTo>
                    <a:cubicBezTo>
                      <a:pt x="266700" y="206997"/>
                      <a:pt x="206997" y="266700"/>
                      <a:pt x="133350" y="266700"/>
                    </a:cubicBezTo>
                    <a:cubicBezTo>
                      <a:pt x="59703" y="266700"/>
                      <a:pt x="0" y="206997"/>
                      <a:pt x="0" y="133350"/>
                    </a:cubicBezTo>
                    <a:cubicBezTo>
                      <a:pt x="0" y="59703"/>
                      <a:pt x="59703" y="0"/>
                      <a:pt x="133350" y="0"/>
                    </a:cubicBezTo>
                    <a:cubicBezTo>
                      <a:pt x="206997" y="0"/>
                      <a:pt x="266700" y="59703"/>
                      <a:pt x="266700" y="133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4065010" y="4324173"/>
                <a:ext cx="775818" cy="775817"/>
              </a:xfrm>
              <a:custGeom>
                <a:avLst/>
                <a:gdLst>
                  <a:gd name="connsiteX0" fmla="*/ 247650 w 247650"/>
                  <a:gd name="connsiteY0" fmla="*/ 123825 h 247650"/>
                  <a:gd name="connsiteX1" fmla="*/ 123825 w 247650"/>
                  <a:gd name="connsiteY1" fmla="*/ 247650 h 247650"/>
                  <a:gd name="connsiteX2" fmla="*/ 0 w 247650"/>
                  <a:gd name="connsiteY2" fmla="*/ 123825 h 247650"/>
                  <a:gd name="connsiteX3" fmla="*/ 123825 w 247650"/>
                  <a:gd name="connsiteY3" fmla="*/ 0 h 247650"/>
                  <a:gd name="connsiteX4" fmla="*/ 247650 w 247650"/>
                  <a:gd name="connsiteY4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47650">
                    <a:moveTo>
                      <a:pt x="247650" y="123825"/>
                    </a:moveTo>
                    <a:cubicBezTo>
                      <a:pt x="247650" y="192212"/>
                      <a:pt x="192212" y="247650"/>
                      <a:pt x="123825" y="247650"/>
                    </a:cubicBezTo>
                    <a:cubicBezTo>
                      <a:pt x="55439" y="247650"/>
                      <a:pt x="0" y="192212"/>
                      <a:pt x="0" y="123825"/>
                    </a:cubicBezTo>
                    <a:cubicBezTo>
                      <a:pt x="0" y="55438"/>
                      <a:pt x="55439" y="0"/>
                      <a:pt x="123825" y="0"/>
                    </a:cubicBezTo>
                    <a:cubicBezTo>
                      <a:pt x="192212" y="0"/>
                      <a:pt x="247650" y="55438"/>
                      <a:pt x="247650" y="12382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0"/>
                    <a:cs typeface="Leelawadee" panose="020B0502040204020203" pitchFamily="34" charset="-34"/>
                  </a:rPr>
                  <a:t>03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291272" y="2259403"/>
              <a:ext cx="1133886" cy="3341980"/>
              <a:chOff x="2110844" y="1758010"/>
              <a:chExt cx="1133886" cy="3341980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2110844" y="1758010"/>
                <a:ext cx="1133886" cy="1462117"/>
              </a:xfrm>
              <a:custGeom>
                <a:avLst/>
                <a:gdLst>
                  <a:gd name="connsiteX0" fmla="*/ 369570 w 361950"/>
                  <a:gd name="connsiteY0" fmla="*/ 184690 h 466725"/>
                  <a:gd name="connsiteX1" fmla="*/ 213360 w 361950"/>
                  <a:gd name="connsiteY1" fmla="*/ 461582 h 466725"/>
                  <a:gd name="connsiteX2" fmla="*/ 161649 w 361950"/>
                  <a:gd name="connsiteY2" fmla="*/ 467020 h 466725"/>
                  <a:gd name="connsiteX3" fmla="*/ 156210 w 361950"/>
                  <a:gd name="connsiteY3" fmla="*/ 461582 h 466725"/>
                  <a:gd name="connsiteX4" fmla="*/ 0 w 361950"/>
                  <a:gd name="connsiteY4" fmla="*/ 184690 h 466725"/>
                  <a:gd name="connsiteX5" fmla="*/ 184690 w 361950"/>
                  <a:gd name="connsiteY5" fmla="*/ 0 h 466725"/>
                  <a:gd name="connsiteX6" fmla="*/ 369380 w 361950"/>
                  <a:gd name="connsiteY6" fmla="*/ 18469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466725">
                    <a:moveTo>
                      <a:pt x="369570" y="184690"/>
                    </a:moveTo>
                    <a:cubicBezTo>
                      <a:pt x="369570" y="260890"/>
                      <a:pt x="264795" y="398336"/>
                      <a:pt x="213360" y="461582"/>
                    </a:cubicBezTo>
                    <a:cubicBezTo>
                      <a:pt x="200587" y="477364"/>
                      <a:pt x="177432" y="479803"/>
                      <a:pt x="161649" y="467020"/>
                    </a:cubicBezTo>
                    <a:cubicBezTo>
                      <a:pt x="159649" y="465401"/>
                      <a:pt x="157829" y="463582"/>
                      <a:pt x="156210" y="461582"/>
                    </a:cubicBezTo>
                    <a:cubicBezTo>
                      <a:pt x="104394" y="398336"/>
                      <a:pt x="0" y="261557"/>
                      <a:pt x="0" y="184690"/>
                    </a:cubicBezTo>
                    <a:cubicBezTo>
                      <a:pt x="0" y="82687"/>
                      <a:pt x="82687" y="0"/>
                      <a:pt x="184690" y="0"/>
                    </a:cubicBezTo>
                    <a:cubicBezTo>
                      <a:pt x="286693" y="0"/>
                      <a:pt x="369380" y="82687"/>
                      <a:pt x="369380" y="18469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2111442" y="1762187"/>
                <a:ext cx="1014531" cy="1462117"/>
              </a:xfrm>
              <a:custGeom>
                <a:avLst/>
                <a:gdLst>
                  <a:gd name="connsiteX0" fmla="*/ 163163 w 323850"/>
                  <a:gd name="connsiteY0" fmla="*/ 0 h 466725"/>
                  <a:gd name="connsiteX1" fmla="*/ 0 w 323850"/>
                  <a:gd name="connsiteY1" fmla="*/ 183356 h 466725"/>
                  <a:gd name="connsiteX2" fmla="*/ 156210 w 323850"/>
                  <a:gd name="connsiteY2" fmla="*/ 460248 h 466725"/>
                  <a:gd name="connsiteX3" fmla="*/ 166973 w 323850"/>
                  <a:gd name="connsiteY3" fmla="*/ 469011 h 466725"/>
                  <a:gd name="connsiteX4" fmla="*/ 176498 w 323850"/>
                  <a:gd name="connsiteY4" fmla="*/ 460820 h 466725"/>
                  <a:gd name="connsiteX5" fmla="*/ 332708 w 323850"/>
                  <a:gd name="connsiteY5" fmla="*/ 183928 h 466725"/>
                  <a:gd name="connsiteX6" fmla="*/ 163163 w 32385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466725">
                    <a:moveTo>
                      <a:pt x="163163" y="0"/>
                    </a:moveTo>
                    <a:cubicBezTo>
                      <a:pt x="70152" y="10916"/>
                      <a:pt x="38" y="89706"/>
                      <a:pt x="0" y="183356"/>
                    </a:cubicBezTo>
                    <a:cubicBezTo>
                      <a:pt x="0" y="259556"/>
                      <a:pt x="104775" y="397002"/>
                      <a:pt x="156210" y="460248"/>
                    </a:cubicBezTo>
                    <a:cubicBezTo>
                      <a:pt x="159201" y="463829"/>
                      <a:pt x="162858" y="466811"/>
                      <a:pt x="166973" y="469011"/>
                    </a:cubicBezTo>
                    <a:cubicBezTo>
                      <a:pt x="170583" y="466830"/>
                      <a:pt x="173802" y="464058"/>
                      <a:pt x="176498" y="460820"/>
                    </a:cubicBezTo>
                    <a:cubicBezTo>
                      <a:pt x="228314" y="397574"/>
                      <a:pt x="332708" y="260795"/>
                      <a:pt x="332708" y="183928"/>
                    </a:cubicBezTo>
                    <a:cubicBezTo>
                      <a:pt x="332679" y="87830"/>
                      <a:pt x="258937" y="7830"/>
                      <a:pt x="163163" y="0"/>
                    </a:cubicBezTo>
                    <a:close/>
                  </a:path>
                </a:pathLst>
              </a:custGeom>
              <a:solidFill>
                <a:srgbClr val="FFFFFF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2272276" y="1907207"/>
                <a:ext cx="835494" cy="835494"/>
              </a:xfrm>
              <a:custGeom>
                <a:avLst/>
                <a:gdLst>
                  <a:gd name="connsiteX0" fmla="*/ 266700 w 266700"/>
                  <a:gd name="connsiteY0" fmla="*/ 133350 h 266700"/>
                  <a:gd name="connsiteX1" fmla="*/ 133350 w 266700"/>
                  <a:gd name="connsiteY1" fmla="*/ 266700 h 266700"/>
                  <a:gd name="connsiteX2" fmla="*/ 0 w 266700"/>
                  <a:gd name="connsiteY2" fmla="*/ 133350 h 266700"/>
                  <a:gd name="connsiteX3" fmla="*/ 133350 w 266700"/>
                  <a:gd name="connsiteY3" fmla="*/ 0 h 266700"/>
                  <a:gd name="connsiteX4" fmla="*/ 266700 w 266700"/>
                  <a:gd name="connsiteY4" fmla="*/ 13335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266700">
                    <a:moveTo>
                      <a:pt x="266700" y="133350"/>
                    </a:moveTo>
                    <a:cubicBezTo>
                      <a:pt x="266700" y="206997"/>
                      <a:pt x="206997" y="266700"/>
                      <a:pt x="133350" y="266700"/>
                    </a:cubicBezTo>
                    <a:cubicBezTo>
                      <a:pt x="59703" y="266700"/>
                      <a:pt x="0" y="206997"/>
                      <a:pt x="0" y="133350"/>
                    </a:cubicBezTo>
                    <a:cubicBezTo>
                      <a:pt x="0" y="59703"/>
                      <a:pt x="59703" y="0"/>
                      <a:pt x="133350" y="0"/>
                    </a:cubicBezTo>
                    <a:cubicBezTo>
                      <a:pt x="206997" y="0"/>
                      <a:pt x="266700" y="59703"/>
                      <a:pt x="266700" y="133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24" name="Freeform: Shape 23"/>
              <p:cNvSpPr/>
              <p:nvPr/>
            </p:nvSpPr>
            <p:spPr>
              <a:xfrm>
                <a:off x="2302116" y="4324173"/>
                <a:ext cx="775818" cy="775817"/>
              </a:xfrm>
              <a:custGeom>
                <a:avLst/>
                <a:gdLst>
                  <a:gd name="connsiteX0" fmla="*/ 247650 w 247650"/>
                  <a:gd name="connsiteY0" fmla="*/ 123825 h 247650"/>
                  <a:gd name="connsiteX1" fmla="*/ 123825 w 247650"/>
                  <a:gd name="connsiteY1" fmla="*/ 247650 h 247650"/>
                  <a:gd name="connsiteX2" fmla="*/ 0 w 247650"/>
                  <a:gd name="connsiteY2" fmla="*/ 123825 h 247650"/>
                  <a:gd name="connsiteX3" fmla="*/ 123825 w 247650"/>
                  <a:gd name="connsiteY3" fmla="*/ 0 h 247650"/>
                  <a:gd name="connsiteX4" fmla="*/ 247650 w 247650"/>
                  <a:gd name="connsiteY4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47650">
                    <a:moveTo>
                      <a:pt x="247650" y="123825"/>
                    </a:moveTo>
                    <a:cubicBezTo>
                      <a:pt x="247650" y="192212"/>
                      <a:pt x="192212" y="247650"/>
                      <a:pt x="123825" y="247650"/>
                    </a:cubicBezTo>
                    <a:cubicBezTo>
                      <a:pt x="55438" y="247650"/>
                      <a:pt x="0" y="192212"/>
                      <a:pt x="0" y="123825"/>
                    </a:cubicBezTo>
                    <a:cubicBezTo>
                      <a:pt x="0" y="55438"/>
                      <a:pt x="55438" y="0"/>
                      <a:pt x="123825" y="0"/>
                    </a:cubicBezTo>
                    <a:cubicBezTo>
                      <a:pt x="192212" y="0"/>
                      <a:pt x="247650" y="55438"/>
                      <a:pt x="247650" y="12382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0"/>
                    <a:cs typeface="Leelawadee" panose="020B0502040204020203" pitchFamily="34" charset="-34"/>
                  </a:rPr>
                  <a:t>02</a:t>
                </a:r>
              </a:p>
            </p:txBody>
          </p:sp>
          <p:pic>
            <p:nvPicPr>
              <p:cNvPr id="25" name="Graphic 24" descr="Factory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92340" y="2127271"/>
                <a:ext cx="395366" cy="395366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10185597" y="2259403"/>
              <a:ext cx="1133886" cy="3341980"/>
              <a:chOff x="7392069" y="1758010"/>
              <a:chExt cx="1133886" cy="3341980"/>
            </a:xfrm>
          </p:grpSpPr>
          <p:sp>
            <p:nvSpPr>
              <p:cNvPr id="27" name="Freeform: Shape 26"/>
              <p:cNvSpPr/>
              <p:nvPr/>
            </p:nvSpPr>
            <p:spPr>
              <a:xfrm>
                <a:off x="7392069" y="1758010"/>
                <a:ext cx="1133886" cy="1462117"/>
              </a:xfrm>
              <a:custGeom>
                <a:avLst/>
                <a:gdLst>
                  <a:gd name="connsiteX0" fmla="*/ 369665 w 361950"/>
                  <a:gd name="connsiteY0" fmla="*/ 184690 h 466725"/>
                  <a:gd name="connsiteX1" fmla="*/ 213455 w 361950"/>
                  <a:gd name="connsiteY1" fmla="*/ 461582 h 466725"/>
                  <a:gd name="connsiteX2" fmla="*/ 161897 w 361950"/>
                  <a:gd name="connsiteY2" fmla="*/ 467173 h 466725"/>
                  <a:gd name="connsiteX3" fmla="*/ 156305 w 361950"/>
                  <a:gd name="connsiteY3" fmla="*/ 461582 h 466725"/>
                  <a:gd name="connsiteX4" fmla="*/ 0 w 361950"/>
                  <a:gd name="connsiteY4" fmla="*/ 184690 h 466725"/>
                  <a:gd name="connsiteX5" fmla="*/ 184690 w 361950"/>
                  <a:gd name="connsiteY5" fmla="*/ 0 h 466725"/>
                  <a:gd name="connsiteX6" fmla="*/ 369379 w 361950"/>
                  <a:gd name="connsiteY6" fmla="*/ 18469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466725">
                    <a:moveTo>
                      <a:pt x="369665" y="184690"/>
                    </a:moveTo>
                    <a:cubicBezTo>
                      <a:pt x="369665" y="260890"/>
                      <a:pt x="264890" y="398336"/>
                      <a:pt x="213455" y="461582"/>
                    </a:cubicBezTo>
                    <a:cubicBezTo>
                      <a:pt x="200758" y="477364"/>
                      <a:pt x="177679" y="479870"/>
                      <a:pt x="161897" y="467173"/>
                    </a:cubicBezTo>
                    <a:cubicBezTo>
                      <a:pt x="159839" y="465515"/>
                      <a:pt x="157962" y="463639"/>
                      <a:pt x="156305" y="461582"/>
                    </a:cubicBezTo>
                    <a:cubicBezTo>
                      <a:pt x="104489" y="398336"/>
                      <a:pt x="0" y="261557"/>
                      <a:pt x="0" y="184690"/>
                    </a:cubicBezTo>
                    <a:cubicBezTo>
                      <a:pt x="0" y="82687"/>
                      <a:pt x="82686" y="0"/>
                      <a:pt x="184690" y="0"/>
                    </a:cubicBezTo>
                    <a:cubicBezTo>
                      <a:pt x="286693" y="0"/>
                      <a:pt x="369379" y="82687"/>
                      <a:pt x="369379" y="1846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7392069" y="1762187"/>
                <a:ext cx="1014531" cy="1462117"/>
              </a:xfrm>
              <a:custGeom>
                <a:avLst/>
                <a:gdLst>
                  <a:gd name="connsiteX0" fmla="*/ 163259 w 323850"/>
                  <a:gd name="connsiteY0" fmla="*/ 0 h 466725"/>
                  <a:gd name="connsiteX1" fmla="*/ 0 w 323850"/>
                  <a:gd name="connsiteY1" fmla="*/ 183356 h 466725"/>
                  <a:gd name="connsiteX2" fmla="*/ 156306 w 323850"/>
                  <a:gd name="connsiteY2" fmla="*/ 460248 h 466725"/>
                  <a:gd name="connsiteX3" fmla="*/ 166974 w 323850"/>
                  <a:gd name="connsiteY3" fmla="*/ 469011 h 466725"/>
                  <a:gd name="connsiteX4" fmla="*/ 176499 w 323850"/>
                  <a:gd name="connsiteY4" fmla="*/ 460820 h 466725"/>
                  <a:gd name="connsiteX5" fmla="*/ 332708 w 323850"/>
                  <a:gd name="connsiteY5" fmla="*/ 183928 h 466725"/>
                  <a:gd name="connsiteX6" fmla="*/ 163259 w 32385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466725">
                    <a:moveTo>
                      <a:pt x="163259" y="0"/>
                    </a:moveTo>
                    <a:cubicBezTo>
                      <a:pt x="70218" y="10868"/>
                      <a:pt x="48" y="89678"/>
                      <a:pt x="0" y="183356"/>
                    </a:cubicBezTo>
                    <a:cubicBezTo>
                      <a:pt x="0" y="259556"/>
                      <a:pt x="104775" y="397002"/>
                      <a:pt x="156306" y="460248"/>
                    </a:cubicBezTo>
                    <a:cubicBezTo>
                      <a:pt x="159287" y="463810"/>
                      <a:pt x="162906" y="466782"/>
                      <a:pt x="166974" y="469011"/>
                    </a:cubicBezTo>
                    <a:cubicBezTo>
                      <a:pt x="170583" y="466830"/>
                      <a:pt x="173803" y="464058"/>
                      <a:pt x="176499" y="460820"/>
                    </a:cubicBezTo>
                    <a:cubicBezTo>
                      <a:pt x="228315" y="397574"/>
                      <a:pt x="332708" y="260795"/>
                      <a:pt x="332708" y="183928"/>
                    </a:cubicBezTo>
                    <a:cubicBezTo>
                      <a:pt x="332690" y="87868"/>
                      <a:pt x="258995" y="7877"/>
                      <a:pt x="163259" y="0"/>
                    </a:cubicBezTo>
                    <a:close/>
                  </a:path>
                </a:pathLst>
              </a:custGeom>
              <a:solidFill>
                <a:srgbClr val="FFFFFF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29" name="Freeform: Shape 28"/>
              <p:cNvSpPr/>
              <p:nvPr/>
            </p:nvSpPr>
            <p:spPr>
              <a:xfrm>
                <a:off x="7541265" y="1907207"/>
                <a:ext cx="835494" cy="835494"/>
              </a:xfrm>
              <a:custGeom>
                <a:avLst/>
                <a:gdLst>
                  <a:gd name="connsiteX0" fmla="*/ 266700 w 266700"/>
                  <a:gd name="connsiteY0" fmla="*/ 133350 h 266700"/>
                  <a:gd name="connsiteX1" fmla="*/ 133350 w 266700"/>
                  <a:gd name="connsiteY1" fmla="*/ 266700 h 266700"/>
                  <a:gd name="connsiteX2" fmla="*/ 0 w 266700"/>
                  <a:gd name="connsiteY2" fmla="*/ 133350 h 266700"/>
                  <a:gd name="connsiteX3" fmla="*/ 133350 w 266700"/>
                  <a:gd name="connsiteY3" fmla="*/ 0 h 266700"/>
                  <a:gd name="connsiteX4" fmla="*/ 266700 w 266700"/>
                  <a:gd name="connsiteY4" fmla="*/ 13335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266700">
                    <a:moveTo>
                      <a:pt x="266700" y="133350"/>
                    </a:moveTo>
                    <a:cubicBezTo>
                      <a:pt x="266700" y="206997"/>
                      <a:pt x="206997" y="266700"/>
                      <a:pt x="133350" y="266700"/>
                    </a:cubicBezTo>
                    <a:cubicBezTo>
                      <a:pt x="59703" y="266700"/>
                      <a:pt x="0" y="206997"/>
                      <a:pt x="0" y="133350"/>
                    </a:cubicBezTo>
                    <a:cubicBezTo>
                      <a:pt x="0" y="59703"/>
                      <a:pt x="59703" y="0"/>
                      <a:pt x="133350" y="0"/>
                    </a:cubicBezTo>
                    <a:cubicBezTo>
                      <a:pt x="206997" y="0"/>
                      <a:pt x="266700" y="59703"/>
                      <a:pt x="266700" y="133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30" name="Freeform: Shape 29"/>
              <p:cNvSpPr/>
              <p:nvPr/>
            </p:nvSpPr>
            <p:spPr>
              <a:xfrm>
                <a:off x="7571103" y="4324173"/>
                <a:ext cx="775818" cy="775817"/>
              </a:xfrm>
              <a:custGeom>
                <a:avLst/>
                <a:gdLst>
                  <a:gd name="connsiteX0" fmla="*/ 247650 w 247650"/>
                  <a:gd name="connsiteY0" fmla="*/ 123825 h 247650"/>
                  <a:gd name="connsiteX1" fmla="*/ 123825 w 247650"/>
                  <a:gd name="connsiteY1" fmla="*/ 247650 h 247650"/>
                  <a:gd name="connsiteX2" fmla="*/ 0 w 247650"/>
                  <a:gd name="connsiteY2" fmla="*/ 123825 h 247650"/>
                  <a:gd name="connsiteX3" fmla="*/ 123825 w 247650"/>
                  <a:gd name="connsiteY3" fmla="*/ 0 h 247650"/>
                  <a:gd name="connsiteX4" fmla="*/ 247650 w 247650"/>
                  <a:gd name="connsiteY4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47650">
                    <a:moveTo>
                      <a:pt x="247650" y="123825"/>
                    </a:moveTo>
                    <a:cubicBezTo>
                      <a:pt x="247650" y="192212"/>
                      <a:pt x="192212" y="247650"/>
                      <a:pt x="123825" y="247650"/>
                    </a:cubicBezTo>
                    <a:cubicBezTo>
                      <a:pt x="55438" y="247650"/>
                      <a:pt x="0" y="192212"/>
                      <a:pt x="0" y="123825"/>
                    </a:cubicBezTo>
                    <a:cubicBezTo>
                      <a:pt x="0" y="55438"/>
                      <a:pt x="55438" y="0"/>
                      <a:pt x="123825" y="0"/>
                    </a:cubicBezTo>
                    <a:cubicBezTo>
                      <a:pt x="192212" y="0"/>
                      <a:pt x="247650" y="55438"/>
                      <a:pt x="247650" y="12382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0"/>
                    <a:cs typeface="Leelawadee" panose="020B0502040204020203" pitchFamily="34" charset="-34"/>
                  </a:rPr>
                  <a:t>05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887489" y="2286000"/>
              <a:ext cx="1133886" cy="3341980"/>
              <a:chOff x="5631561" y="1758010"/>
              <a:chExt cx="1133886" cy="3341980"/>
            </a:xfrm>
          </p:grpSpPr>
          <p:sp>
            <p:nvSpPr>
              <p:cNvPr id="33" name="Freeform: Shape 32"/>
              <p:cNvSpPr/>
              <p:nvPr/>
            </p:nvSpPr>
            <p:spPr>
              <a:xfrm>
                <a:off x="5631561" y="1758010"/>
                <a:ext cx="1133886" cy="1462117"/>
              </a:xfrm>
              <a:custGeom>
                <a:avLst/>
                <a:gdLst>
                  <a:gd name="connsiteX0" fmla="*/ 369665 w 361950"/>
                  <a:gd name="connsiteY0" fmla="*/ 184690 h 466725"/>
                  <a:gd name="connsiteX1" fmla="*/ 213455 w 361950"/>
                  <a:gd name="connsiteY1" fmla="*/ 461582 h 466725"/>
                  <a:gd name="connsiteX2" fmla="*/ 161897 w 361950"/>
                  <a:gd name="connsiteY2" fmla="*/ 467173 h 466725"/>
                  <a:gd name="connsiteX3" fmla="*/ 156305 w 361950"/>
                  <a:gd name="connsiteY3" fmla="*/ 461582 h 466725"/>
                  <a:gd name="connsiteX4" fmla="*/ 0 w 361950"/>
                  <a:gd name="connsiteY4" fmla="*/ 184690 h 466725"/>
                  <a:gd name="connsiteX5" fmla="*/ 184690 w 361950"/>
                  <a:gd name="connsiteY5" fmla="*/ 0 h 466725"/>
                  <a:gd name="connsiteX6" fmla="*/ 369379 w 361950"/>
                  <a:gd name="connsiteY6" fmla="*/ 18469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950" h="466725">
                    <a:moveTo>
                      <a:pt x="369665" y="184690"/>
                    </a:moveTo>
                    <a:cubicBezTo>
                      <a:pt x="369665" y="260890"/>
                      <a:pt x="264890" y="398336"/>
                      <a:pt x="213455" y="461582"/>
                    </a:cubicBezTo>
                    <a:cubicBezTo>
                      <a:pt x="200758" y="477364"/>
                      <a:pt x="177679" y="479870"/>
                      <a:pt x="161897" y="467173"/>
                    </a:cubicBezTo>
                    <a:cubicBezTo>
                      <a:pt x="159839" y="465515"/>
                      <a:pt x="157962" y="463639"/>
                      <a:pt x="156305" y="461582"/>
                    </a:cubicBezTo>
                    <a:cubicBezTo>
                      <a:pt x="104489" y="398336"/>
                      <a:pt x="0" y="261557"/>
                      <a:pt x="0" y="184690"/>
                    </a:cubicBezTo>
                    <a:cubicBezTo>
                      <a:pt x="0" y="82687"/>
                      <a:pt x="82686" y="0"/>
                      <a:pt x="184690" y="0"/>
                    </a:cubicBezTo>
                    <a:cubicBezTo>
                      <a:pt x="286693" y="0"/>
                      <a:pt x="369379" y="82687"/>
                      <a:pt x="369379" y="18469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5631561" y="1762187"/>
                <a:ext cx="1014531" cy="1462117"/>
              </a:xfrm>
              <a:custGeom>
                <a:avLst/>
                <a:gdLst>
                  <a:gd name="connsiteX0" fmla="*/ 163259 w 323850"/>
                  <a:gd name="connsiteY0" fmla="*/ 0 h 466725"/>
                  <a:gd name="connsiteX1" fmla="*/ 0 w 323850"/>
                  <a:gd name="connsiteY1" fmla="*/ 183356 h 466725"/>
                  <a:gd name="connsiteX2" fmla="*/ 156306 w 323850"/>
                  <a:gd name="connsiteY2" fmla="*/ 460248 h 466725"/>
                  <a:gd name="connsiteX3" fmla="*/ 166974 w 323850"/>
                  <a:gd name="connsiteY3" fmla="*/ 469011 h 466725"/>
                  <a:gd name="connsiteX4" fmla="*/ 176499 w 323850"/>
                  <a:gd name="connsiteY4" fmla="*/ 460820 h 466725"/>
                  <a:gd name="connsiteX5" fmla="*/ 332708 w 323850"/>
                  <a:gd name="connsiteY5" fmla="*/ 183928 h 466725"/>
                  <a:gd name="connsiteX6" fmla="*/ 163259 w 323850"/>
                  <a:gd name="connsiteY6" fmla="*/ 0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850" h="466725">
                    <a:moveTo>
                      <a:pt x="163259" y="0"/>
                    </a:moveTo>
                    <a:cubicBezTo>
                      <a:pt x="70218" y="10868"/>
                      <a:pt x="48" y="89678"/>
                      <a:pt x="0" y="183356"/>
                    </a:cubicBezTo>
                    <a:cubicBezTo>
                      <a:pt x="0" y="259556"/>
                      <a:pt x="104775" y="397002"/>
                      <a:pt x="156306" y="460248"/>
                    </a:cubicBezTo>
                    <a:cubicBezTo>
                      <a:pt x="159287" y="463810"/>
                      <a:pt x="162906" y="466782"/>
                      <a:pt x="166974" y="469011"/>
                    </a:cubicBezTo>
                    <a:cubicBezTo>
                      <a:pt x="170583" y="466830"/>
                      <a:pt x="173803" y="464058"/>
                      <a:pt x="176499" y="460820"/>
                    </a:cubicBezTo>
                    <a:cubicBezTo>
                      <a:pt x="228315" y="397574"/>
                      <a:pt x="332708" y="260795"/>
                      <a:pt x="332708" y="183928"/>
                    </a:cubicBezTo>
                    <a:cubicBezTo>
                      <a:pt x="332690" y="87868"/>
                      <a:pt x="258995" y="7877"/>
                      <a:pt x="163259" y="0"/>
                    </a:cubicBezTo>
                    <a:close/>
                  </a:path>
                </a:pathLst>
              </a:custGeom>
              <a:solidFill>
                <a:srgbClr val="FFFFFF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5780757" y="1907207"/>
                <a:ext cx="835494" cy="835494"/>
              </a:xfrm>
              <a:custGeom>
                <a:avLst/>
                <a:gdLst>
                  <a:gd name="connsiteX0" fmla="*/ 266700 w 266700"/>
                  <a:gd name="connsiteY0" fmla="*/ 133350 h 266700"/>
                  <a:gd name="connsiteX1" fmla="*/ 133350 w 266700"/>
                  <a:gd name="connsiteY1" fmla="*/ 266700 h 266700"/>
                  <a:gd name="connsiteX2" fmla="*/ 0 w 266700"/>
                  <a:gd name="connsiteY2" fmla="*/ 133350 h 266700"/>
                  <a:gd name="connsiteX3" fmla="*/ 133350 w 266700"/>
                  <a:gd name="connsiteY3" fmla="*/ 0 h 266700"/>
                  <a:gd name="connsiteX4" fmla="*/ 266700 w 266700"/>
                  <a:gd name="connsiteY4" fmla="*/ 13335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266700">
                    <a:moveTo>
                      <a:pt x="266700" y="133350"/>
                    </a:moveTo>
                    <a:cubicBezTo>
                      <a:pt x="266700" y="206997"/>
                      <a:pt x="206997" y="266700"/>
                      <a:pt x="133350" y="266700"/>
                    </a:cubicBezTo>
                    <a:cubicBezTo>
                      <a:pt x="59703" y="266700"/>
                      <a:pt x="0" y="206997"/>
                      <a:pt x="0" y="133350"/>
                    </a:cubicBezTo>
                    <a:cubicBezTo>
                      <a:pt x="0" y="59703"/>
                      <a:pt x="59703" y="0"/>
                      <a:pt x="133350" y="0"/>
                    </a:cubicBezTo>
                    <a:cubicBezTo>
                      <a:pt x="206997" y="0"/>
                      <a:pt x="266700" y="59703"/>
                      <a:pt x="266700" y="133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Lora" pitchFamily="2" charset="0"/>
                  <a:cs typeface="Leelawadee" panose="020B0502040204020203" pitchFamily="34" charset="-34"/>
                </a:endParaRPr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5810595" y="4324173"/>
                <a:ext cx="775818" cy="775817"/>
              </a:xfrm>
              <a:custGeom>
                <a:avLst/>
                <a:gdLst>
                  <a:gd name="connsiteX0" fmla="*/ 247650 w 247650"/>
                  <a:gd name="connsiteY0" fmla="*/ 123825 h 247650"/>
                  <a:gd name="connsiteX1" fmla="*/ 123825 w 247650"/>
                  <a:gd name="connsiteY1" fmla="*/ 247650 h 247650"/>
                  <a:gd name="connsiteX2" fmla="*/ 0 w 247650"/>
                  <a:gd name="connsiteY2" fmla="*/ 123825 h 247650"/>
                  <a:gd name="connsiteX3" fmla="*/ 123825 w 247650"/>
                  <a:gd name="connsiteY3" fmla="*/ 0 h 247650"/>
                  <a:gd name="connsiteX4" fmla="*/ 247650 w 247650"/>
                  <a:gd name="connsiteY4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247650">
                    <a:moveTo>
                      <a:pt x="247650" y="123825"/>
                    </a:moveTo>
                    <a:cubicBezTo>
                      <a:pt x="247650" y="192212"/>
                      <a:pt x="192212" y="247650"/>
                      <a:pt x="123825" y="247650"/>
                    </a:cubicBezTo>
                    <a:cubicBezTo>
                      <a:pt x="55438" y="247650"/>
                      <a:pt x="0" y="192212"/>
                      <a:pt x="0" y="123825"/>
                    </a:cubicBezTo>
                    <a:cubicBezTo>
                      <a:pt x="0" y="55438"/>
                      <a:pt x="55438" y="0"/>
                      <a:pt x="123825" y="0"/>
                    </a:cubicBezTo>
                    <a:cubicBezTo>
                      <a:pt x="192212" y="0"/>
                      <a:pt x="247650" y="55438"/>
                      <a:pt x="247650" y="1238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ora" pitchFamily="2" charset="0"/>
                    <a:cs typeface="Leelawadee" panose="020B0502040204020203" pitchFamily="34" charset="-34"/>
                  </a:rPr>
                  <a:t>04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739361" y="3766832"/>
              <a:ext cx="1671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" pitchFamily="2" charset="0"/>
                  <a:cs typeface="Leelawadee" panose="020B0502040204020203" pitchFamily="34" charset="-34"/>
                </a:rPr>
                <a:t>Reduce land-related conflicts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22369" y="3766832"/>
              <a:ext cx="1671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" pitchFamily="2" charset="0"/>
                  <a:cs typeface="Leelawadee" panose="020B0502040204020203" pitchFamily="34" charset="-34"/>
                </a:rPr>
                <a:t>Clarify institutional roles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73811" y="3766832"/>
              <a:ext cx="1671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" pitchFamily="2" charset="0"/>
                  <a:cs typeface="Leelawadee" panose="020B0502040204020203" pitchFamily="34" charset="-34"/>
                </a:rPr>
                <a:t>Secure customary land rights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11294" y="3766832"/>
              <a:ext cx="1671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" pitchFamily="2" charset="0"/>
                  <a:cs typeface="Leelawadee" panose="020B0502040204020203" pitchFamily="34" charset="-34"/>
                </a:rPr>
                <a:t>Strengthen community-investor relations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382977" y="3766832"/>
              <a:ext cx="261977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" pitchFamily="2" charset="0"/>
                  <a:cs typeface="Leelawadee" panose="020B0502040204020203" pitchFamily="34" charset="-34"/>
                </a:rPr>
                <a:t>Attract responsible investment in forestry, agriculture, Mining, and climate markets</a:t>
              </a:r>
            </a:p>
          </p:txBody>
        </p:sp>
        <p:pic>
          <p:nvPicPr>
            <p:cNvPr id="54" name="Graphic 53" descr="Fencing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8417" y="2540254"/>
              <a:ext cx="545139" cy="545139"/>
            </a:xfrm>
            <a:prstGeom prst="rect">
              <a:avLst/>
            </a:prstGeom>
          </p:spPr>
        </p:pic>
        <p:pic>
          <p:nvPicPr>
            <p:cNvPr id="56" name="Graphic 55" descr="Topography Map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59886" y="2606071"/>
              <a:ext cx="457200" cy="457200"/>
            </a:xfrm>
            <a:prstGeom prst="rect">
              <a:avLst/>
            </a:prstGeom>
          </p:spPr>
        </p:pic>
        <p:pic>
          <p:nvPicPr>
            <p:cNvPr id="58" name="Graphic 57" descr="Marketing outline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43003" y="2584082"/>
              <a:ext cx="533434" cy="533434"/>
            </a:xfrm>
            <a:prstGeom prst="rect">
              <a:avLst/>
            </a:prstGeom>
          </p:spPr>
        </p:pic>
        <p:pic>
          <p:nvPicPr>
            <p:cNvPr id="60" name="Graphic 59" descr="Users with solid fill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40962" y="2616206"/>
              <a:ext cx="469187" cy="4691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80"/>
            <a:ext cx="10154344" cy="923104"/>
          </a:xfrm>
        </p:spPr>
        <p:txBody>
          <a:bodyPr>
            <a:normAutofit/>
          </a:bodyPr>
          <a:lstStyle/>
          <a:p>
            <a:r>
              <a:rPr lang="en-US" sz="3600" dirty="0"/>
              <a:t>Navigating Legal Integration: Gaps and Risks</a:t>
            </a:r>
            <a:endParaRPr lang="en-GB" sz="3600" dirty="0"/>
          </a:p>
        </p:txBody>
      </p:sp>
      <p:graphicFrame>
        <p:nvGraphicFramePr>
          <p:cNvPr id="78" name="Diagram 77"/>
          <p:cNvGraphicFramePr/>
          <p:nvPr/>
        </p:nvGraphicFramePr>
        <p:xfrm>
          <a:off x="0" y="2504040"/>
          <a:ext cx="51054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0" name="Straight Connector 79"/>
          <p:cNvCxnSpPr/>
          <p:nvPr/>
        </p:nvCxnSpPr>
        <p:spPr>
          <a:xfrm>
            <a:off x="5486400" y="914400"/>
            <a:ext cx="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5813198" y="1981200"/>
            <a:ext cx="6039078" cy="4253075"/>
            <a:chOff x="1049444" y="1227137"/>
            <a:chExt cx="6895994" cy="4403725"/>
          </a:xfrm>
        </p:grpSpPr>
        <p:sp>
          <p:nvSpPr>
            <p:cNvPr id="82" name="Line 6"/>
            <p:cNvSpPr>
              <a:spLocks noChangeShapeType="1"/>
            </p:cNvSpPr>
            <p:nvPr/>
          </p:nvSpPr>
          <p:spPr bwMode="auto">
            <a:xfrm>
              <a:off x="3148013" y="3428999"/>
              <a:ext cx="1408113" cy="0"/>
            </a:xfrm>
            <a:prstGeom prst="line">
              <a:avLst/>
            </a:prstGeom>
            <a:noFill/>
            <a:ln w="22225" cap="rnd">
              <a:gradFill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2"/>
                  </a:gs>
                </a:gsLst>
                <a:lin ang="0" scaled="0"/>
              </a:gra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7"/>
            <p:cNvSpPr/>
            <p:nvPr/>
          </p:nvSpPr>
          <p:spPr bwMode="auto">
            <a:xfrm>
              <a:off x="3148013" y="1787524"/>
              <a:ext cx="1408113" cy="1641475"/>
            </a:xfrm>
            <a:custGeom>
              <a:avLst/>
              <a:gdLst>
                <a:gd name="T0" fmla="*/ 0 w 370"/>
                <a:gd name="T1" fmla="*/ 431 h 431"/>
                <a:gd name="T2" fmla="*/ 370 w 370"/>
                <a:gd name="T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0" h="431">
                  <a:moveTo>
                    <a:pt x="0" y="431"/>
                  </a:moveTo>
                  <a:cubicBezTo>
                    <a:pt x="324" y="431"/>
                    <a:pt x="128" y="0"/>
                    <a:pt x="370" y="0"/>
                  </a:cubicBezTo>
                </a:path>
              </a:pathLst>
            </a:custGeom>
            <a:noFill/>
            <a:ln w="22225" cap="rnd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8"/>
            <p:cNvSpPr/>
            <p:nvPr/>
          </p:nvSpPr>
          <p:spPr bwMode="auto">
            <a:xfrm>
              <a:off x="3148013" y="3428999"/>
              <a:ext cx="1408113" cy="1641475"/>
            </a:xfrm>
            <a:custGeom>
              <a:avLst/>
              <a:gdLst>
                <a:gd name="T0" fmla="*/ 0 w 370"/>
                <a:gd name="T1" fmla="*/ 0 h 431"/>
                <a:gd name="T2" fmla="*/ 370 w 370"/>
                <a:gd name="T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0" h="431">
                  <a:moveTo>
                    <a:pt x="0" y="0"/>
                  </a:moveTo>
                  <a:cubicBezTo>
                    <a:pt x="324" y="0"/>
                    <a:pt x="128" y="431"/>
                    <a:pt x="370" y="431"/>
                  </a:cubicBezTo>
                </a:path>
              </a:pathLst>
            </a:custGeom>
            <a:noFill/>
            <a:ln w="22225" cap="rnd">
              <a:gradFill>
                <a:gsLst>
                  <a:gs pos="100000">
                    <a:schemeClr val="accent4">
                      <a:alpha val="0"/>
                    </a:schemeClr>
                  </a:gs>
                  <a:gs pos="0">
                    <a:schemeClr val="accent4"/>
                  </a:gs>
                </a:gsLst>
                <a:lin ang="5400000" scaled="1"/>
              </a:gra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9"/>
            <p:cNvSpPr/>
            <p:nvPr/>
          </p:nvSpPr>
          <p:spPr bwMode="auto">
            <a:xfrm>
              <a:off x="1049444" y="2419441"/>
              <a:ext cx="2098569" cy="2033741"/>
            </a:xfrm>
            <a:custGeom>
              <a:avLst/>
              <a:gdLst>
                <a:gd name="T0" fmla="*/ 613 w 616"/>
                <a:gd name="T1" fmla="*/ 303 h 616"/>
                <a:gd name="T2" fmla="*/ 313 w 616"/>
                <a:gd name="T3" fmla="*/ 613 h 616"/>
                <a:gd name="T4" fmla="*/ 3 w 616"/>
                <a:gd name="T5" fmla="*/ 313 h 616"/>
                <a:gd name="T6" fmla="*/ 303 w 616"/>
                <a:gd name="T7" fmla="*/ 3 h 616"/>
                <a:gd name="T8" fmla="*/ 613 w 616"/>
                <a:gd name="T9" fmla="*/ 303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616">
                  <a:moveTo>
                    <a:pt x="613" y="303"/>
                  </a:moveTo>
                  <a:cubicBezTo>
                    <a:pt x="616" y="472"/>
                    <a:pt x="482" y="610"/>
                    <a:pt x="313" y="613"/>
                  </a:cubicBezTo>
                  <a:cubicBezTo>
                    <a:pt x="145" y="616"/>
                    <a:pt x="6" y="481"/>
                    <a:pt x="3" y="313"/>
                  </a:cubicBezTo>
                  <a:cubicBezTo>
                    <a:pt x="0" y="144"/>
                    <a:pt x="135" y="6"/>
                    <a:pt x="303" y="3"/>
                  </a:cubicBezTo>
                  <a:cubicBezTo>
                    <a:pt x="472" y="0"/>
                    <a:pt x="611" y="135"/>
                    <a:pt x="613" y="3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st="254000" dir="2700000" algn="ctr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52000" tIns="360000" rIns="252000" rtlCol="0" anchor="t">
              <a:noAutofit/>
            </a:bodyPr>
            <a:lstStyle/>
            <a:p>
              <a:pPr algn="ctr">
                <a:spcBef>
                  <a:spcPts val="1200"/>
                </a:spcBef>
              </a:pPr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>
                <a:spcBef>
                  <a:spcPts val="1200"/>
                </a:spcBef>
              </a:pPr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Gaps and risks</a:t>
              </a:r>
            </a:p>
          </p:txBody>
        </p:sp>
        <p:sp>
          <p:nvSpPr>
            <p:cNvPr id="86" name="Freeform 10"/>
            <p:cNvSpPr/>
            <p:nvPr/>
          </p:nvSpPr>
          <p:spPr bwMode="auto">
            <a:xfrm>
              <a:off x="4586288" y="2868612"/>
              <a:ext cx="3359150" cy="1120775"/>
            </a:xfrm>
            <a:custGeom>
              <a:avLst/>
              <a:gdLst>
                <a:gd name="T0" fmla="*/ 735 w 882"/>
                <a:gd name="T1" fmla="*/ 294 h 294"/>
                <a:gd name="T2" fmla="*/ 147 w 882"/>
                <a:gd name="T3" fmla="*/ 294 h 294"/>
                <a:gd name="T4" fmla="*/ 0 w 882"/>
                <a:gd name="T5" fmla="*/ 147 h 294"/>
                <a:gd name="T6" fmla="*/ 0 w 882"/>
                <a:gd name="T7" fmla="*/ 147 h 294"/>
                <a:gd name="T8" fmla="*/ 147 w 882"/>
                <a:gd name="T9" fmla="*/ 0 h 294"/>
                <a:gd name="T10" fmla="*/ 735 w 882"/>
                <a:gd name="T11" fmla="*/ 0 h 294"/>
                <a:gd name="T12" fmla="*/ 882 w 882"/>
                <a:gd name="T13" fmla="*/ 147 h 294"/>
                <a:gd name="T14" fmla="*/ 882 w 882"/>
                <a:gd name="T15" fmla="*/ 147 h 294"/>
                <a:gd name="T16" fmla="*/ 735 w 882"/>
                <a:gd name="T1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2" h="294">
                  <a:moveTo>
                    <a:pt x="735" y="294"/>
                  </a:moveTo>
                  <a:cubicBezTo>
                    <a:pt x="147" y="294"/>
                    <a:pt x="147" y="294"/>
                    <a:pt x="147" y="294"/>
                  </a:cubicBezTo>
                  <a:cubicBezTo>
                    <a:pt x="66" y="294"/>
                    <a:pt x="0" y="228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66"/>
                    <a:pt x="66" y="0"/>
                    <a:pt x="147" y="0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816" y="0"/>
                    <a:pt x="882" y="66"/>
                    <a:pt x="882" y="147"/>
                  </a:cubicBezTo>
                  <a:cubicBezTo>
                    <a:pt x="882" y="147"/>
                    <a:pt x="882" y="147"/>
                    <a:pt x="882" y="147"/>
                  </a:cubicBezTo>
                  <a:cubicBezTo>
                    <a:pt x="882" y="228"/>
                    <a:pt x="816" y="294"/>
                    <a:pt x="735" y="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65100" dist="50800" dir="2700000" algn="tl" rotWithShape="0">
                <a:schemeClr val="accent2">
                  <a:lumMod val="75000"/>
                  <a:alpha val="3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11"/>
            <p:cNvSpPr/>
            <p:nvPr/>
          </p:nvSpPr>
          <p:spPr bwMode="auto">
            <a:xfrm>
              <a:off x="4586288" y="1227137"/>
              <a:ext cx="3359150" cy="1119188"/>
            </a:xfrm>
            <a:custGeom>
              <a:avLst/>
              <a:gdLst>
                <a:gd name="T0" fmla="*/ 735 w 882"/>
                <a:gd name="T1" fmla="*/ 294 h 294"/>
                <a:gd name="T2" fmla="*/ 147 w 882"/>
                <a:gd name="T3" fmla="*/ 294 h 294"/>
                <a:gd name="T4" fmla="*/ 0 w 882"/>
                <a:gd name="T5" fmla="*/ 147 h 294"/>
                <a:gd name="T6" fmla="*/ 0 w 882"/>
                <a:gd name="T7" fmla="*/ 147 h 294"/>
                <a:gd name="T8" fmla="*/ 147 w 882"/>
                <a:gd name="T9" fmla="*/ 0 h 294"/>
                <a:gd name="T10" fmla="*/ 735 w 882"/>
                <a:gd name="T11" fmla="*/ 0 h 294"/>
                <a:gd name="T12" fmla="*/ 882 w 882"/>
                <a:gd name="T13" fmla="*/ 147 h 294"/>
                <a:gd name="T14" fmla="*/ 882 w 882"/>
                <a:gd name="T15" fmla="*/ 147 h 294"/>
                <a:gd name="T16" fmla="*/ 735 w 882"/>
                <a:gd name="T1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2" h="294">
                  <a:moveTo>
                    <a:pt x="735" y="294"/>
                  </a:moveTo>
                  <a:cubicBezTo>
                    <a:pt x="147" y="294"/>
                    <a:pt x="147" y="294"/>
                    <a:pt x="147" y="294"/>
                  </a:cubicBezTo>
                  <a:cubicBezTo>
                    <a:pt x="66" y="294"/>
                    <a:pt x="0" y="229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66"/>
                    <a:pt x="66" y="0"/>
                    <a:pt x="147" y="0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816" y="0"/>
                    <a:pt x="882" y="66"/>
                    <a:pt x="882" y="147"/>
                  </a:cubicBezTo>
                  <a:cubicBezTo>
                    <a:pt x="882" y="147"/>
                    <a:pt x="882" y="147"/>
                    <a:pt x="882" y="147"/>
                  </a:cubicBezTo>
                  <a:cubicBezTo>
                    <a:pt x="882" y="229"/>
                    <a:pt x="816" y="294"/>
                    <a:pt x="735" y="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88900" dir="2700000" algn="tl" rotWithShape="0">
                <a:schemeClr val="accent1">
                  <a:lumMod val="75000"/>
                  <a:alpha val="3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12"/>
            <p:cNvSpPr/>
            <p:nvPr/>
          </p:nvSpPr>
          <p:spPr bwMode="auto">
            <a:xfrm>
              <a:off x="4586288" y="4511674"/>
              <a:ext cx="3359150" cy="1119188"/>
            </a:xfrm>
            <a:custGeom>
              <a:avLst/>
              <a:gdLst>
                <a:gd name="T0" fmla="*/ 735 w 882"/>
                <a:gd name="T1" fmla="*/ 294 h 294"/>
                <a:gd name="T2" fmla="*/ 147 w 882"/>
                <a:gd name="T3" fmla="*/ 294 h 294"/>
                <a:gd name="T4" fmla="*/ 0 w 882"/>
                <a:gd name="T5" fmla="*/ 147 h 294"/>
                <a:gd name="T6" fmla="*/ 0 w 882"/>
                <a:gd name="T7" fmla="*/ 147 h 294"/>
                <a:gd name="T8" fmla="*/ 147 w 882"/>
                <a:gd name="T9" fmla="*/ 0 h 294"/>
                <a:gd name="T10" fmla="*/ 735 w 882"/>
                <a:gd name="T11" fmla="*/ 0 h 294"/>
                <a:gd name="T12" fmla="*/ 882 w 882"/>
                <a:gd name="T13" fmla="*/ 147 h 294"/>
                <a:gd name="T14" fmla="*/ 882 w 882"/>
                <a:gd name="T15" fmla="*/ 147 h 294"/>
                <a:gd name="T16" fmla="*/ 735 w 882"/>
                <a:gd name="T17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2" h="294">
                  <a:moveTo>
                    <a:pt x="735" y="294"/>
                  </a:moveTo>
                  <a:cubicBezTo>
                    <a:pt x="147" y="294"/>
                    <a:pt x="147" y="294"/>
                    <a:pt x="147" y="294"/>
                  </a:cubicBezTo>
                  <a:cubicBezTo>
                    <a:pt x="66" y="294"/>
                    <a:pt x="0" y="228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65"/>
                    <a:pt x="66" y="0"/>
                    <a:pt x="147" y="0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816" y="0"/>
                    <a:pt x="882" y="65"/>
                    <a:pt x="882" y="147"/>
                  </a:cubicBezTo>
                  <a:cubicBezTo>
                    <a:pt x="882" y="147"/>
                    <a:pt x="882" y="147"/>
                    <a:pt x="882" y="147"/>
                  </a:cubicBezTo>
                  <a:cubicBezTo>
                    <a:pt x="882" y="228"/>
                    <a:pt x="816" y="294"/>
                    <a:pt x="735" y="2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65100" dist="50800" dir="2700000" algn="tl" rotWithShape="0">
                <a:schemeClr val="accent4">
                  <a:lumMod val="75000"/>
                  <a:alpha val="3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4713475" y="1568442"/>
              <a:ext cx="3510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SemiBold" panose="00000700000000000000" pitchFamily="50" charset="-52"/>
                </a:rPr>
                <a:t>01</a:t>
              </a:r>
              <a:endPara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SemiBold" panose="00000700000000000000" pitchFamily="50" charset="-52"/>
              </a:endParaRPr>
            </a:p>
          </p:txBody>
        </p:sp>
        <p:sp>
          <p:nvSpPr>
            <p:cNvPr id="90" name="Rectangle 19"/>
            <p:cNvSpPr>
              <a:spLocks noChangeArrowheads="1"/>
            </p:cNvSpPr>
            <p:nvPr/>
          </p:nvSpPr>
          <p:spPr bwMode="auto">
            <a:xfrm>
              <a:off x="4677407" y="3228944"/>
              <a:ext cx="4231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SemiBold" panose="00000700000000000000" pitchFamily="50" charset="-52"/>
                </a:rPr>
                <a:t>02</a:t>
              </a:r>
              <a:endPara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SemiBold" panose="00000700000000000000" pitchFamily="50" charset="-52"/>
              </a:endParaRPr>
            </a:p>
          </p:txBody>
        </p:sp>
        <p:sp>
          <p:nvSpPr>
            <p:cNvPr id="91" name="Rectangle 20"/>
            <p:cNvSpPr>
              <a:spLocks noChangeArrowheads="1"/>
            </p:cNvSpPr>
            <p:nvPr/>
          </p:nvSpPr>
          <p:spPr bwMode="auto">
            <a:xfrm>
              <a:off x="4713475" y="4870420"/>
              <a:ext cx="4231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ontserrat SemiBold" panose="00000700000000000000" pitchFamily="50" charset="-52"/>
                </a:rPr>
                <a:t>03</a:t>
              </a:r>
              <a:endPara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SemiBold" panose="00000700000000000000" pitchFamily="50" charset="-5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064534" y="1438988"/>
              <a:ext cx="2880904" cy="76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400" b="1" dirty="0"/>
                <a:t>Representation</a:t>
              </a:r>
              <a:r>
                <a:rPr lang="en-US" sz="1400" dirty="0"/>
                <a:t>: </a:t>
              </a:r>
            </a:p>
            <a:p>
              <a:pPr lvl="0"/>
              <a:r>
                <a:rPr lang="en-US" sz="1400" dirty="0"/>
                <a:t>CFMB, CLDMC, or Chief—who speaks for the community?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100600" y="3083638"/>
              <a:ext cx="2844838" cy="76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Accountability</a:t>
              </a:r>
              <a:r>
                <a:rPr lang="en-US" sz="1400" dirty="0"/>
                <a:t>: </a:t>
              </a:r>
            </a:p>
            <a:p>
              <a:r>
                <a:rPr lang="en-US" sz="1400" dirty="0"/>
                <a:t>Unclear or fragmented benefit-sharing mechanisms.</a:t>
              </a:r>
              <a:endParaRPr lang="en-IN" sz="14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36454" y="4579223"/>
              <a:ext cx="2808983" cy="1051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Mandate tension: </a:t>
              </a:r>
              <a:r>
                <a:rPr lang="en-US" sz="1400" dirty="0"/>
                <a:t>forest–land–mineral interface: </a:t>
              </a:r>
            </a:p>
            <a:p>
              <a:r>
                <a:rPr lang="en-US" sz="1400" dirty="0"/>
                <a:t>FDA, LLA, EPA, and MME roles remain misaligned.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Status of Customary Land Formalization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197555"/>
            <a:ext cx="10515600" cy="492815"/>
          </a:xfrm>
        </p:spPr>
        <p:txBody>
          <a:bodyPr/>
          <a:lstStyle/>
          <a:p>
            <a:r>
              <a:rPr lang="en-US" dirty="0"/>
              <a:t>What LLA is doing now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143000" y="1546842"/>
          <a:ext cx="9906000" cy="5311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Strategic Land Use; Public Purpose Allocation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259785"/>
            <a:ext cx="10515600" cy="57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/>
          <a:p>
            <a:pPr lvl="0"/>
            <a:r>
              <a:rPr lang="en-US" dirty="0"/>
              <a:t>The LRA allows up to 10% of land for public purposes—commercial, conservation, Carbon, and infrastructure use.</a:t>
            </a:r>
          </a:p>
          <a:p>
            <a:pPr lvl="0"/>
            <a:r>
              <a:rPr lang="en-US" dirty="0"/>
              <a:t>The National Land Use Policy reduces pressure on community land and guides national development.</a:t>
            </a:r>
          </a:p>
          <a:p>
            <a:pPr lvl="0"/>
            <a:r>
              <a:rPr lang="en-US" dirty="0"/>
              <a:t>It also supports artisanal livelihoods by clarifying zones for shared use and responsible local investment.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456" y="221279"/>
            <a:ext cx="101543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Strategic Land Use; Public Purpose Allocation</a:t>
            </a:r>
            <a:endParaRPr lang="en-GB" sz="3600" dirty="0"/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76944" y="1259785"/>
            <a:ext cx="10515600" cy="5741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838200" y="2547257"/>
            <a:ext cx="10515600" cy="3839255"/>
          </a:xfrm>
        </p:spPr>
        <p:txBody>
          <a:bodyPr/>
          <a:lstStyle/>
          <a:p>
            <a:pPr lvl="0"/>
            <a:r>
              <a:rPr lang="en-US" dirty="0"/>
              <a:t>The LRA allows up to 10% of land for public purposes: Commercial, conservation, Carbon, and infrastructure use.</a:t>
            </a:r>
          </a:p>
          <a:p>
            <a:pPr lvl="0"/>
            <a:r>
              <a:rPr lang="en-US" dirty="0"/>
              <a:t>Integrated National Land Use Policy &amp; Plan: reduces pressure on community land and guides national development.</a:t>
            </a:r>
          </a:p>
          <a:p>
            <a:pPr lvl="0"/>
            <a:r>
              <a:rPr lang="en-US" dirty="0"/>
              <a:t>Supports artisanal livelihoods by clarifying zones for shared use and responsible local investment.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ap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3a3d64-d1cc-41cd-a684-8476bd13c503">
      <Terms xmlns="http://schemas.microsoft.com/office/infopath/2007/PartnerControls"/>
    </lcf76f155ced4ddcb4097134ff3c332f>
    <TaxCatchAll xmlns="9e773f60-9bec-461f-b5ab-48e06b0371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C6F70ABB52F4E9B49E2723D659D7B" ma:contentTypeVersion="20" ma:contentTypeDescription="Crée un document." ma:contentTypeScope="" ma:versionID="8dab549b221bd47e229d044c374ffa7e">
  <xsd:schema xmlns:xsd="http://www.w3.org/2001/XMLSchema" xmlns:xs="http://www.w3.org/2001/XMLSchema" xmlns:p="http://schemas.microsoft.com/office/2006/metadata/properties" xmlns:ns2="9e773f60-9bec-461f-b5ab-48e06b03712b" xmlns:ns3="cc3a3d64-d1cc-41cd-a684-8476bd13c503" targetNamespace="http://schemas.microsoft.com/office/2006/metadata/properties" ma:root="true" ma:fieldsID="93a60f8ce3297bf03c18059e82765e24" ns2:_="" ns3:_="">
    <xsd:import namespace="9e773f60-9bec-461f-b5ab-48e06b03712b"/>
    <xsd:import namespace="cc3a3d64-d1cc-41cd-a684-8476bd13c50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73f60-9bec-461f-b5ab-48e06b0371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Dernier partage par heur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152e7cf-da0b-474d-be28-0221350b57f5}" ma:internalName="TaxCatchAll" ma:showField="CatchAllData" ma:web="9e773f60-9bec-461f-b5ab-48e06b037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a3d64-d1cc-41cd-a684-8476bd13c5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alises d’image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AC40A-0DBE-40D5-9366-E96CFA4847F5}">
  <ds:schemaRefs/>
</ds:datastoreItem>
</file>

<file path=customXml/itemProps2.xml><?xml version="1.0" encoding="utf-8"?>
<ds:datastoreItem xmlns:ds="http://schemas.openxmlformats.org/officeDocument/2006/customXml" ds:itemID="{72816DA1-3670-4FA3-BE78-A5014D2036D6}">
  <ds:schemaRefs/>
</ds:datastoreItem>
</file>

<file path=customXml/itemProps3.xml><?xml version="1.0" encoding="utf-8"?>
<ds:datastoreItem xmlns:ds="http://schemas.openxmlformats.org/officeDocument/2006/customXml" ds:itemID="{CEB8A5B1-EF7C-4040-8488-F8DF46F9ADB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National Forest Forum PowerPoint Presentation Template1</Template>
  <TotalTime>0</TotalTime>
  <Words>747</Words>
  <Application>Microsoft Office PowerPoint</Application>
  <PresentationFormat>Widescreen</PresentationFormat>
  <Paragraphs>97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Aptos</vt:lpstr>
      <vt:lpstr>Montserrat Ultra-Bold</vt:lpstr>
      <vt:lpstr>Lora</vt:lpstr>
      <vt:lpstr>Georgia Pro Light</vt:lpstr>
      <vt:lpstr>Montserrat SemiBold</vt:lpstr>
      <vt:lpstr>Calibri</vt:lpstr>
      <vt:lpstr>Office Theme</vt:lpstr>
      <vt:lpstr>PowerPoint Presentation</vt:lpstr>
      <vt:lpstr>Securing Customary Land Rights: The foundation for sustainable development</vt:lpstr>
      <vt:lpstr>The Imperative for Land Reform</vt:lpstr>
      <vt:lpstr>Legal Framework for Reform</vt:lpstr>
      <vt:lpstr>Post-War Reforms: Strategic Objectives</vt:lpstr>
      <vt:lpstr>Navigating Legal Integration: Gaps and Risks</vt:lpstr>
      <vt:lpstr>Status of Customary Land Formalization</vt:lpstr>
      <vt:lpstr>Strategic Land Use; Public Purpose Allocation</vt:lpstr>
      <vt:lpstr>Strategic Land Use; Public Purpose Allocation</vt:lpstr>
      <vt:lpstr>Community Capacity: The Critical Gap</vt:lpstr>
      <vt:lpstr>Next Step</vt:lpstr>
      <vt:lpstr>Closing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Mahmoud Solomon</dc:creator>
  <cp:lastModifiedBy>Darius Barrolle</cp:lastModifiedBy>
  <cp:revision>7</cp:revision>
  <dcterms:created xsi:type="dcterms:W3CDTF">2025-10-30T12:08:00Z</dcterms:created>
  <dcterms:modified xsi:type="dcterms:W3CDTF">2025-11-20T16:50:42Z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0x0101009D9C6F70ABB52F4E9B49E2723D659D7B</vt:lpwstr>
  </property>
  <property fmtid="{D5CDD505-2E9C-101B-9397-08002B2CF9AE}" pid="3" name="ICV">
    <vt:lpwstr>3083E476A1DA4A2FB6652DD3FE2E9FC5_13</vt:lpwstr>
  </property>
  <property fmtid="{D5CDD505-2E9C-101B-9397-08002B2CF9AE}" pid="4" name="KSOProductBuildVer">
    <vt:lpwstr>1033-12.2.0.23131</vt:lpwstr>
  </property>
</Properties>
</file>